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7" r:id="rId13"/>
    <p:sldId id="266" r:id="rId14"/>
    <p:sldId id="268" r:id="rId15"/>
    <p:sldId id="269" r:id="rId16"/>
    <p:sldId id="271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 varScale="1">
        <p:scale>
          <a:sx n="88" d="100"/>
          <a:sy n="8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AE1049-D5AD-48A1-A432-615E275CE2A7}" type="datetimeFigureOut">
              <a:rPr lang="sr-Latn-CS" smtClean="0"/>
              <a:pPr/>
              <a:t>29.11.2019.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19D94C-4DE0-448E-87CC-DEB6DD97BA2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d&amp;biw=1024&amp;bih=693&amp;tbm=isch&amp;sxsrf=ACYBGNRv9o8wTS6IzvHU_UwsDOYrC6TrHw:1574927697696&amp;sa=1&amp;ei=UX3fXan4KcbdwAK3ipr4CA&amp;q=duboko+disanje+free+picture&amp;oq=duboko+disanje+free+picture&amp;g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NENASILNA KOMUNIKACIJA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2400" b="1" dirty="0" smtClean="0"/>
              <a:t>RJEŠAVANJE SUKOBA U MIROTVORNOM KUTIĆU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7772400" cy="1199704"/>
          </a:xfrm>
        </p:spPr>
        <p:txBody>
          <a:bodyPr/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Vesna Trope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Učiteljica razredne nastave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08" y="603139"/>
            <a:ext cx="8856984" cy="1143000"/>
          </a:xfrm>
        </p:spPr>
        <p:txBody>
          <a:bodyPr>
            <a:noAutofit/>
          </a:bodyPr>
          <a:lstStyle/>
          <a:p>
            <a:r>
              <a:rPr lang="hr-HR" sz="4400" dirty="0"/>
              <a:t>1. SMIRITI SE </a:t>
            </a:r>
            <a:r>
              <a:rPr lang="hr-HR" sz="3200" dirty="0"/>
              <a:t>(duboku disati</a:t>
            </a:r>
            <a:r>
              <a:rPr lang="hr-HR" sz="3200" dirty="0" smtClean="0"/>
              <a:t>, otvoriti </a:t>
            </a:r>
            <a:r>
              <a:rPr lang="hr-HR" sz="3200" dirty="0"/>
              <a:t>šake</a:t>
            </a:r>
            <a:r>
              <a:rPr lang="hr-HR" sz="3200" dirty="0" smtClean="0"/>
              <a:t>, brojati </a:t>
            </a:r>
            <a:r>
              <a:rPr lang="hr-HR" sz="3200" dirty="0"/>
              <a:t>do 10</a:t>
            </a:r>
            <a:r>
              <a:rPr lang="hr-HR" sz="3200" dirty="0" smtClean="0"/>
              <a:t>)</a:t>
            </a:r>
            <a:endParaRPr lang="hr-HR" sz="3200" b="1" dirty="0"/>
          </a:p>
        </p:txBody>
      </p:sp>
      <p:pic>
        <p:nvPicPr>
          <p:cNvPr id="5" name="Slika 4" descr="Slikovni rezultat za COUNT TO T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/>
          <a:stretch/>
        </p:blipFill>
        <p:spPr bwMode="auto">
          <a:xfrm>
            <a:off x="1162165" y="5012844"/>
            <a:ext cx="6819670" cy="1556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kstniOkvir 6"/>
          <p:cNvSpPr txBox="1"/>
          <p:nvPr/>
        </p:nvSpPr>
        <p:spPr>
          <a:xfrm>
            <a:off x="899592" y="6070981"/>
            <a:ext cx="72674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_</a:t>
            </a:r>
            <a:endParaRPr lang="hr-HR" sz="105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65" y="2067703"/>
            <a:ext cx="3575496" cy="223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/>
          <a:stretch/>
        </p:blipFill>
        <p:spPr>
          <a:xfrm rot="10800000">
            <a:off x="5404853" y="2171263"/>
            <a:ext cx="2937948" cy="206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3584" y="764704"/>
            <a:ext cx="8496944" cy="1143000"/>
          </a:xfrm>
        </p:spPr>
        <p:txBody>
          <a:bodyPr>
            <a:noAutofit/>
          </a:bodyPr>
          <a:lstStyle/>
          <a:p>
            <a:r>
              <a:rPr lang="hr-HR" sz="4000" dirty="0"/>
              <a:t>2. OBJASNI </a:t>
            </a:r>
            <a:r>
              <a:rPr lang="hr-HR" sz="4000" dirty="0" smtClean="0"/>
              <a:t>SITUACIJU </a:t>
            </a:r>
            <a:r>
              <a:rPr lang="hr-HR" sz="2800" dirty="0" smtClean="0"/>
              <a:t>(</a:t>
            </a:r>
            <a:r>
              <a:rPr lang="hr-HR" sz="2800" dirty="0"/>
              <a:t>što se dogodilo</a:t>
            </a:r>
            <a:r>
              <a:rPr lang="hr-HR" sz="2800" dirty="0" smtClean="0"/>
              <a:t>, kako </a:t>
            </a:r>
            <a:r>
              <a:rPr lang="hr-HR" sz="2800" dirty="0"/>
              <a:t>se osjećaš</a:t>
            </a:r>
            <a:r>
              <a:rPr lang="hr-HR" sz="2800" dirty="0" smtClean="0"/>
              <a:t>, koje </a:t>
            </a:r>
            <a:r>
              <a:rPr lang="hr-HR" sz="2800" dirty="0"/>
              <a:t>su tvoje potrebe</a:t>
            </a:r>
            <a:r>
              <a:rPr lang="hr-HR" sz="2800" dirty="0" smtClean="0"/>
              <a:t>)</a:t>
            </a:r>
            <a:endParaRPr lang="hr-HR" sz="2800" b="1" dirty="0"/>
          </a:p>
        </p:txBody>
      </p:sp>
      <p:pic>
        <p:nvPicPr>
          <p:cNvPr id="6" name="Slika 5" descr="https://www.evenio.hr/wp-content/uploads/2017/11/poster-o-emocijama_kako-se-osjecam.jpg"/>
          <p:cNvPicPr/>
          <p:nvPr/>
        </p:nvPicPr>
        <p:blipFill rotWithShape="1">
          <a:blip r:embed="rId2"/>
          <a:srcRect l="26666" t="15232" r="24390" b="17563"/>
          <a:stretch/>
        </p:blipFill>
        <p:spPr bwMode="auto">
          <a:xfrm>
            <a:off x="683568" y="2204864"/>
            <a:ext cx="3384376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84547"/>
            <a:ext cx="2461721" cy="2461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niOkvir 6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3</a:t>
            </a:r>
            <a:r>
              <a:rPr lang="hr-HR" sz="3600" dirty="0" smtClean="0"/>
              <a:t>. SLUŠAJTE </a:t>
            </a:r>
            <a:r>
              <a:rPr lang="hr-HR" sz="3600" dirty="0"/>
              <a:t>JEDNO DRUGO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4010"/>
            <a:ext cx="8460432" cy="4150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4</a:t>
            </a:r>
            <a:r>
              <a:rPr lang="hr-HR" dirty="0" smtClean="0"/>
              <a:t>. PRONAĐITE </a:t>
            </a:r>
            <a:r>
              <a:rPr lang="hr-HR" dirty="0"/>
              <a:t>ZAJEDNIČKO RJEŠENJE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0" b="4251"/>
          <a:stretch/>
        </p:blipFill>
        <p:spPr>
          <a:xfrm>
            <a:off x="2195736" y="2132856"/>
            <a:ext cx="44371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5.RUKUJTE SE ILI ZAGRLITE</a:t>
            </a:r>
          </a:p>
        </p:txBody>
      </p:sp>
      <p:pic>
        <p:nvPicPr>
          <p:cNvPr id="4" name="Slika 3" descr="https://nzmaths.co.nz/sites/default/files/images/uploads/users/3/hand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504850" cy="13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33" y="1700348"/>
            <a:ext cx="3773595" cy="460897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204864"/>
            <a:ext cx="3538736" cy="3240360"/>
          </a:xfrm>
        </p:spPr>
        <p:txBody>
          <a:bodyPr>
            <a:normAutofit/>
          </a:bodyPr>
          <a:lstStyle/>
          <a:p>
            <a:pPr>
              <a:buNone/>
            </a:pPr>
            <a:endParaRPr lang="hr-HR" b="1" dirty="0"/>
          </a:p>
          <a:p>
            <a:r>
              <a:rPr lang="hr-HR" dirty="0" smtClean="0"/>
              <a:t>Imaš lijepu majicu,dobra ti je frizura, imaš lijep osmijeh…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796950"/>
          </a:xfrm>
        </p:spPr>
        <p:txBody>
          <a:bodyPr>
            <a:noAutofit/>
          </a:bodyPr>
          <a:lstStyle/>
          <a:p>
            <a:r>
              <a:rPr lang="hr-HR" sz="3200" dirty="0"/>
              <a:t>6</a:t>
            </a:r>
            <a:r>
              <a:rPr lang="hr-HR" sz="3200" dirty="0" smtClean="0"/>
              <a:t>. RECITE </a:t>
            </a:r>
            <a:r>
              <a:rPr lang="hr-HR" sz="3200" dirty="0"/>
              <a:t>NEŠTO LIJEPO JEDNO DRUGOM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341836" cy="370939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873827" y="-8073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PRAVILA U KUTIĆU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922114"/>
          </a:xfrm>
        </p:spPr>
        <p:txBody>
          <a:bodyPr/>
          <a:lstStyle/>
          <a:p>
            <a:pPr algn="ctr"/>
            <a:r>
              <a:rPr lang="hr-HR" b="1" dirty="0" smtClean="0"/>
              <a:t>MIROTVORNI KUTIĆ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645" y="2566963"/>
            <a:ext cx="533270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Nenasilna komunikacija – Jezik života, </a:t>
            </a:r>
            <a:r>
              <a:rPr lang="hr-HR" dirty="0" err="1" smtClean="0"/>
              <a:t>Marshall</a:t>
            </a:r>
            <a:r>
              <a:rPr lang="hr-HR" dirty="0" smtClean="0"/>
              <a:t> </a:t>
            </a:r>
            <a:r>
              <a:rPr lang="hr-HR" dirty="0" err="1" smtClean="0"/>
              <a:t>Rosenberg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Miroljupci</a:t>
            </a:r>
            <a:r>
              <a:rPr lang="hr-HR" dirty="0" smtClean="0"/>
              <a:t> –priručnik mirovnog odgoja, Ladislav </a:t>
            </a:r>
            <a:r>
              <a:rPr lang="hr-HR" dirty="0" err="1" smtClean="0"/>
              <a:t>Bognar</a:t>
            </a:r>
            <a:r>
              <a:rPr lang="hr-HR" dirty="0" smtClean="0"/>
              <a:t>, Marina </a:t>
            </a:r>
            <a:r>
              <a:rPr lang="hr-HR" dirty="0" err="1" smtClean="0"/>
              <a:t>Ništ</a:t>
            </a:r>
            <a:r>
              <a:rPr lang="hr-HR" dirty="0" smtClean="0"/>
              <a:t>, Ljerka Tonković</a:t>
            </a:r>
          </a:p>
          <a:p>
            <a:r>
              <a:rPr lang="hr-HR" dirty="0" smtClean="0"/>
              <a:t>Medijacija u zajednici, Katarina </a:t>
            </a:r>
            <a:r>
              <a:rPr lang="hr-HR" dirty="0" err="1" smtClean="0"/>
              <a:t>Kruhonja</a:t>
            </a:r>
            <a:r>
              <a:rPr lang="hr-HR" dirty="0" smtClean="0"/>
              <a:t>, Barbara </a:t>
            </a:r>
            <a:r>
              <a:rPr lang="hr-HR" dirty="0" err="1" smtClean="0"/>
              <a:t>Mitchels</a:t>
            </a:r>
            <a:endParaRPr lang="hr-HR" dirty="0" smtClean="0"/>
          </a:p>
          <a:p>
            <a:r>
              <a:rPr lang="hr-HR" dirty="0"/>
              <a:t>Govor </a:t>
            </a:r>
            <a:r>
              <a:rPr lang="hr-HR" dirty="0" smtClean="0"/>
              <a:t>nenasilja, Ladislav </a:t>
            </a:r>
            <a:r>
              <a:rPr lang="hr-HR" dirty="0" err="1" smtClean="0"/>
              <a:t>Bognar</a:t>
            </a:r>
            <a:endParaRPr lang="hr-HR" dirty="0" smtClean="0"/>
          </a:p>
          <a:p>
            <a:r>
              <a:rPr lang="hr-HR" dirty="0" smtClean="0"/>
              <a:t>Umijeće </a:t>
            </a:r>
            <a:r>
              <a:rPr lang="hr-HR" dirty="0"/>
              <a:t>svađanja : svađam se, dakle </a:t>
            </a:r>
            <a:r>
              <a:rPr lang="hr-HR" dirty="0" smtClean="0"/>
              <a:t>postojim, </a:t>
            </a:r>
            <a:r>
              <a:rPr lang="hr-HR" dirty="0"/>
              <a:t>Brajša, P.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Preporučena literatura: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3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>
                <a:solidFill>
                  <a:srgbClr val="FF6600"/>
                </a:solidFill>
              </a:rPr>
              <a:t>https</a:t>
            </a:r>
            <a:r>
              <a:rPr lang="hr-HR" dirty="0">
                <a:solidFill>
                  <a:srgbClr val="FF6600"/>
                </a:solidFill>
              </a:rPr>
              <a:t>://</a:t>
            </a:r>
            <a:r>
              <a:rPr lang="hr-HR" dirty="0" smtClean="0">
                <a:solidFill>
                  <a:srgbClr val="FF6600"/>
                </a:solidFill>
              </a:rPr>
              <a:t>www.google.com/search?q=palm+up+drawing&amp;client=firefox-b-d&amp;tbm=isch&amp;tbs=rimg:Cf0JpH2zKi9UImA6f_1juwPKN6YciN-RBqi2iNz4chZkCh2U6caL8ENpRMICop9r72Gjt1eIymkOkvLosvo35s8_1w91LnFgxx6XFYPlHbyQQA_1-1_15ueWwTIdmNpD1ZjPKAX0LRBbp1csNn4qEgk6f_1juwPKN6RH</a:t>
            </a:r>
          </a:p>
          <a:p>
            <a:r>
              <a:rPr lang="hr-HR" sz="2800" dirty="0">
                <a:solidFill>
                  <a:srgbClr val="FF6600"/>
                </a:solidFill>
              </a:rPr>
              <a:t>Autorska </a:t>
            </a:r>
            <a:r>
              <a:rPr lang="hr-HR" sz="2800" dirty="0" err="1">
                <a:solidFill>
                  <a:srgbClr val="FF6600"/>
                </a:solidFill>
              </a:rPr>
              <a:t>prava:Masterfile</a:t>
            </a:r>
            <a:r>
              <a:rPr lang="hr-HR" sz="2800" dirty="0">
                <a:solidFill>
                  <a:srgbClr val="FF6600"/>
                </a:solidFill>
              </a:rPr>
              <a:t> (</a:t>
            </a:r>
            <a:r>
              <a:rPr lang="hr-HR" sz="2800" dirty="0" err="1">
                <a:solidFill>
                  <a:srgbClr val="FF6600"/>
                </a:solidFill>
              </a:rPr>
              <a:t>Royalty</a:t>
            </a:r>
            <a:r>
              <a:rPr lang="hr-HR" sz="2800" dirty="0">
                <a:solidFill>
                  <a:srgbClr val="FF6600"/>
                </a:solidFill>
              </a:rPr>
              <a:t>-Free Div.)</a:t>
            </a:r>
          </a:p>
          <a:p>
            <a:r>
              <a:rPr lang="hr-HR" sz="2800" dirty="0">
                <a:solidFill>
                  <a:srgbClr val="FF6600"/>
                </a:solidFill>
                <a:hlinkClick r:id="rId2"/>
              </a:rPr>
              <a:t>https://</a:t>
            </a:r>
            <a:r>
              <a:rPr lang="hr-HR" sz="2800" dirty="0" smtClean="0">
                <a:solidFill>
                  <a:srgbClr val="FF6600"/>
                </a:solidFill>
                <a:hlinkClick r:id="rId2"/>
              </a:rPr>
              <a:t>www.google.com/search?client=firefox-b-d&amp;biw=1024&amp;bih=693&amp;tbm=isch&amp;sxsrf=ACYBGNRv9o8wTS6IzvHU_UwsDOYrC6TrHw%3A1574927697696&amp;sa=1&amp;ei=UX3fXan4KcbdwAK3ipr4CA&amp;q=duboko+disanje+free+picture&amp;oq=duboko+disanje+free+picture&amp;gs</a:t>
            </a:r>
            <a:endParaRPr lang="hr-HR" sz="2800" dirty="0" smtClean="0">
              <a:solidFill>
                <a:srgbClr val="FF6600"/>
              </a:solidFill>
            </a:endParaRPr>
          </a:p>
          <a:p>
            <a:r>
              <a:rPr lang="hr-HR" dirty="0">
                <a:solidFill>
                  <a:srgbClr val="FF6600"/>
                </a:solidFill>
              </a:rPr>
              <a:t>https://www.google.com/search?q=komunikacija&amp;client=firefox-b-d&amp;tbm=isch&amp;tbs=rimg:CRRZuYxh43vsImDVMXg5PVWHG_1eIVcqUsaegV9T_1Cr2UtG8fgtsy1db9WWdx0rR_1UX3F_1vQUcAY226piOqE5YyFND6KEg38XpfzkDq9YtXfGr4knVZOGaJulVP97QcP43lGY1RvKKRtx0U4qEgnVMXg5PVWHGxGX_10HdKXPCtyoSCfeIVcqUsaegEUCN_1JNgDQRhKhIJV9T_1Cr2UtG8REARk5SyEh3MqEgkfgtsy1db9WRHXS6NzNFJ5ISoSCWdx0rR_1UX3FEbinhZOapxYYKhIJ_1vQUcAY226oRjbg30UJcXtsqEgliOqE5YyFNDxELM0XYrZFrtyoSCaKEg38XpfzkEfNxYTYFoPX_1KhIJDq9YtXfGr4kRcF6VfAiyQz0qEgknVZOGaJulVBEuWYM4usjN4yoSCf97QcP43lGYEX0n2xQFwY9YKhIJ1RvKKRtx0U4RCtjujKh7wPw&amp;tbo=u&amp;sa=X&amp;ved=2ahUKEwiM0MGYvIzmAhVS-6QKHVMPAM4QuIIBegQIARAv&amp;biw=1024&amp;bih=693&amp;dpr=1#imgrc=FFm5jGHje-y22M</a:t>
            </a:r>
            <a:r>
              <a:rPr lang="hr-HR" dirty="0" smtClean="0">
                <a:solidFill>
                  <a:srgbClr val="FF6600"/>
                </a:solidFill>
              </a:rPr>
              <a:t>:</a:t>
            </a:r>
          </a:p>
          <a:p>
            <a:r>
              <a:rPr lang="hr-HR" dirty="0">
                <a:solidFill>
                  <a:srgbClr val="FF6600"/>
                </a:solidFill>
              </a:rPr>
              <a:t>https://www.google.com/search?client=firefox-b-d&amp;biw=1024&amp;bih=693&amp;tbm=isch&amp;sxsrf=ACYBGNQbhkMx_r51F-CQHDrInI4HHVCQ_g%3A1574929280998&amp;sa=1&amp;ei=gIPfXZTKPM7OwALc2brQAg&amp;q=problem+solving+clipart&amp;oq=problem+solving&amp;gs_l=img.1.4.35i39j0i30l9.0.0..31254...0.0..0.105.188.1j1......0......gws-wiz-img.......0i7i30.y5mfMZJGMpQ#imgrc=Lb3pXkOI0nRUHM</a:t>
            </a:r>
            <a:r>
              <a:rPr lang="hr-HR" dirty="0" smtClean="0">
                <a:solidFill>
                  <a:srgbClr val="FF6600"/>
                </a:solidFill>
              </a:rPr>
              <a:t>:</a:t>
            </a:r>
          </a:p>
          <a:p>
            <a:r>
              <a:rPr lang="hr-HR" dirty="0">
                <a:solidFill>
                  <a:srgbClr val="FF6600"/>
                </a:solidFill>
              </a:rPr>
              <a:t>https://www.google.com/search?client=firefox-b-d&amp;biw=1024&amp;bih=693&amp;tbm=isch&amp;sxsrf=ACYBGNSPclgAvgDueoRYgRxJNKhbA-rfVw%3A1574929570870&amp;sa=1&amp;ei=ooTfXdvZNJHLwQK5z4CoBQ&amp;q=listening+to+each+other+clipart&amp;oq=listening+eachclipart&amp;gs_l=img.1.0.0i8i7i30l4.25463.26903..29765...0.0..0.100.569.5j1......0....1..gws-wiz-img.......35i39j0i7i30j0i7i5i30.mvmHZrWKKsU#imgdii=ZjZtuBH8IUI6MM:&amp;imgrc=YaDeKj1Kbh7t3M</a:t>
            </a:r>
            <a:r>
              <a:rPr lang="hr-HR" dirty="0" smtClean="0">
                <a:solidFill>
                  <a:srgbClr val="FF6600"/>
                </a:solidFill>
              </a:rPr>
              <a:t>:</a:t>
            </a:r>
          </a:p>
          <a:p>
            <a:r>
              <a:rPr lang="hr-HR" dirty="0">
                <a:solidFill>
                  <a:srgbClr val="FF6600"/>
                </a:solidFill>
              </a:rPr>
              <a:t>https://www.google.com/search?client=firefox-b-d&amp;biw=1024&amp;bih=693&amp;tbm=isch&amp;sxsrf=ACYBGNS5Mq3Zaru7XMB0gCXzJnOE2CPTVQ%3A1574929601534&amp;sa=1&amp;ei=wYTfXZ6UIIvIwAKx6oSIAw&amp;q=hugging+each+other+clipart&amp;oq=hug+each+other+clipart&amp;gs_l=img.1.0.0i7i30j0i7i5i30l4.140445.140967..143668...1.0..0.123.425.2j2......0....1..gws-wiz-img.......35i39j0i5i30i19.Hbv6E9csve4#imgrc=oPZAxrtcigHQbM</a:t>
            </a:r>
            <a:r>
              <a:rPr lang="hr-HR" dirty="0" smtClean="0">
                <a:solidFill>
                  <a:srgbClr val="FF6600"/>
                </a:solidFill>
              </a:rPr>
              <a:t>:</a:t>
            </a:r>
          </a:p>
          <a:p>
            <a:r>
              <a:rPr lang="hr-HR" dirty="0">
                <a:solidFill>
                  <a:srgbClr val="FF6600"/>
                </a:solidFill>
              </a:rPr>
              <a:t>https://www.google.com/search?client=firefox-b-d&amp;biw=1024&amp;bih=693&amp;tbm=isch&amp;sxsrf=ACYBGNTiRykIVGLklWZ5ntzycvcMI47Lag%3A1574929746212&amp;sa=1&amp;ei=UoXfXcmzDOOrrgStsYSoBQ&amp;q=talking+to+each+other+clipart&amp;oq=ta+other+clipart&amp;gs_l=img.1.0.0i7i30l3j0i7i5i30l7.225020.225799..228316...1.0..0.125.323.1j2......0....1..gws-wiz-img.......0i19j0i5i30i19.5vXulyEtyoM#imgrc=375Rla9ozDvseM: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Slike preuzete iz izvora: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351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Hvala na pažnji!</a:t>
            </a:r>
            <a:endParaRPr lang="hr-HR" dirty="0"/>
          </a:p>
        </p:txBody>
      </p:sp>
      <p:pic>
        <p:nvPicPr>
          <p:cNvPr id="4" name="Picture 2" descr="C:\Users\Vesna\AppData\Local\Microsoft\Windows\Temporary Internet Files\Content.IE5\41GQYI8Z\130px-Peace_dove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916832"/>
            <a:ext cx="3921741" cy="3740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024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3600" dirty="0" smtClean="0"/>
              <a:t>“Ono što želim u životu je suosjećanje, strujanje između mene i drugih utemeljeno na uzajamnom davanju od srca.”</a:t>
            </a:r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                     </a:t>
            </a:r>
            <a:r>
              <a:rPr lang="hr-HR" sz="3600" dirty="0" err="1" smtClean="0"/>
              <a:t>Marshall</a:t>
            </a:r>
            <a:r>
              <a:rPr lang="hr-HR" sz="3600" dirty="0" smtClean="0"/>
              <a:t> </a:t>
            </a:r>
            <a:r>
              <a:rPr lang="hr-HR" sz="3600" dirty="0" err="1" smtClean="0"/>
              <a:t>Rosenberg</a:t>
            </a:r>
            <a:endParaRPr lang="hr-HR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endParaRPr lang="hr-HR" sz="3600" dirty="0" smtClean="0"/>
          </a:p>
          <a:p>
            <a:r>
              <a:rPr lang="hr-HR" sz="3600" dirty="0" smtClean="0"/>
              <a:t>Način komuniciranja koji nas potiče da dajemo od srca.</a:t>
            </a:r>
          </a:p>
          <a:p>
            <a:r>
              <a:rPr lang="hr-HR" sz="3600" dirty="0" smtClean="0"/>
              <a:t>Suosjećajna komunikacija.</a:t>
            </a:r>
          </a:p>
          <a:p>
            <a:endParaRPr lang="hr-HR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je nenasilna komunikacija?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99792" y="2492896"/>
            <a:ext cx="3600400" cy="2952328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hr-HR" sz="3600" dirty="0" smtClean="0"/>
              <a:t>Opažanje</a:t>
            </a:r>
          </a:p>
          <a:p>
            <a:pPr marL="852678" indent="-742950">
              <a:buFont typeface="+mj-lt"/>
              <a:buAutoNum type="arabicPeriod"/>
            </a:pPr>
            <a:r>
              <a:rPr lang="hr-HR" sz="3600" dirty="0" smtClean="0"/>
              <a:t>Osjećaji</a:t>
            </a:r>
          </a:p>
          <a:p>
            <a:pPr marL="852678" indent="-742950">
              <a:buFont typeface="+mj-lt"/>
              <a:buAutoNum type="arabicPeriod"/>
            </a:pPr>
            <a:r>
              <a:rPr lang="hr-HR" sz="3600" dirty="0" smtClean="0"/>
              <a:t>Potrebe</a:t>
            </a:r>
          </a:p>
          <a:p>
            <a:pPr marL="852678" indent="-742950">
              <a:buFont typeface="+mj-lt"/>
              <a:buAutoNum type="arabicPeriod"/>
            </a:pPr>
            <a:r>
              <a:rPr lang="hr-HR" sz="3600" dirty="0" smtClean="0"/>
              <a:t>Molba</a:t>
            </a:r>
            <a:endParaRPr lang="hr-HR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992" y="338328"/>
            <a:ext cx="9073008" cy="1143000"/>
          </a:xfrm>
        </p:spPr>
        <p:txBody>
          <a:bodyPr>
            <a:noAutofit/>
          </a:bodyPr>
          <a:lstStyle/>
          <a:p>
            <a:pPr algn="ctr"/>
            <a:r>
              <a:rPr lang="hr-HR" sz="3600" dirty="0" smtClean="0"/>
              <a:t>Četiri </a:t>
            </a:r>
            <a:r>
              <a:rPr lang="hr-HR" sz="3600" b="1" dirty="0" smtClean="0"/>
              <a:t>komponente nenasilne komunikacije:</a:t>
            </a:r>
            <a:endParaRPr lang="hr-HR" sz="36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3600" dirty="0" smtClean="0"/>
              <a:t>Sukob je čin kada dvije osobe žele nešto i pri tom jedna drugoj smetaju da to ostvare.</a:t>
            </a:r>
          </a:p>
          <a:p>
            <a:endParaRPr lang="hr-HR" sz="3600" dirty="0" smtClean="0"/>
          </a:p>
          <a:p>
            <a:r>
              <a:rPr lang="hr-HR" sz="3600" dirty="0" smtClean="0"/>
              <a:t>Drugačije gledanje na neku situaciju.</a:t>
            </a:r>
          </a:p>
          <a:p>
            <a:endParaRPr lang="hr-HR" sz="3600" dirty="0" smtClean="0"/>
          </a:p>
          <a:p>
            <a:r>
              <a:rPr lang="hr-HR" sz="3600" dirty="0" smtClean="0"/>
              <a:t>Pokušaj uvjeravanja jedni drugih da su u pravu.</a:t>
            </a:r>
            <a:endParaRPr lang="hr-HR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je sukob?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Nenasilno.</a:t>
            </a:r>
          </a:p>
          <a:p>
            <a:endParaRPr lang="hr-HR" sz="3600" dirty="0" smtClean="0"/>
          </a:p>
          <a:p>
            <a:r>
              <a:rPr lang="hr-HR" sz="3600" dirty="0" smtClean="0"/>
              <a:t>Primjenom mirotvornih kutića (kutić za sukob).</a:t>
            </a:r>
            <a:endParaRPr lang="hr-HR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Kako riješiti sukob?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lnSpcReduction="10000"/>
          </a:bodyPr>
          <a:lstStyle/>
          <a:p>
            <a:r>
              <a:rPr lang="hr-HR" sz="3600" dirty="0" smtClean="0"/>
              <a:t>Za djecu su sukobi prirodni, pomažu im da osjete svoje potrebe i da nauče kako da se usklade s drugima.</a:t>
            </a:r>
          </a:p>
          <a:p>
            <a:r>
              <a:rPr lang="hr-HR" sz="3600" dirty="0" smtClean="0"/>
              <a:t>Djeca u dobi od 4 do 10 godina sposobna riješiti svađu u jednoj minuti bez uplitanja odrasle osobe.</a:t>
            </a:r>
            <a:endParaRPr lang="hr-HR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Djeca i sukobi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3900" dirty="0"/>
              <a:t>Raditi s djecom na iskazivanju emocija</a:t>
            </a:r>
            <a:r>
              <a:rPr lang="hr-HR" sz="3900" dirty="0" smtClean="0"/>
              <a:t>.</a:t>
            </a:r>
            <a:endParaRPr lang="hr-HR" sz="5200" dirty="0" smtClean="0"/>
          </a:p>
          <a:p>
            <a:r>
              <a:rPr lang="hr-HR" sz="3600" dirty="0" smtClean="0"/>
              <a:t>Ostati neutralni.</a:t>
            </a:r>
          </a:p>
          <a:p>
            <a:r>
              <a:rPr lang="hr-HR" sz="3600" dirty="0" smtClean="0"/>
              <a:t>Pustiti djecu da sama pronađu rješenje.</a:t>
            </a:r>
          </a:p>
          <a:p>
            <a:r>
              <a:rPr lang="hr-HR" sz="3600" dirty="0" smtClean="0"/>
              <a:t>Ohrabriti ih da izraze osjećaje kako bi situaciju gledali s distance i lakše pronašli rješenje.</a:t>
            </a:r>
          </a:p>
          <a:p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Uloga učitelja</a:t>
            </a:r>
            <a:endParaRPr lang="hr-HR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936" cy="1800200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hr-HR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Pravila u mirnom kutiću</a:t>
            </a:r>
            <a:endParaRPr lang="hr-HR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77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160770-background-blue-template-16x9</Template>
  <TotalTime>327</TotalTime>
  <Words>428</Words>
  <Application>Microsoft Office PowerPoint</Application>
  <PresentationFormat>Prikaz na zaslonu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Lucida Sans Unicode</vt:lpstr>
      <vt:lpstr>Verdana</vt:lpstr>
      <vt:lpstr>Wingdings 2</vt:lpstr>
      <vt:lpstr>Wingdings 3</vt:lpstr>
      <vt:lpstr>Gomilanje</vt:lpstr>
      <vt:lpstr>NENASILNA KOMUNIKACIJA  RJEŠAVANJE SUKOBA U MIROTVORNOM KUTIĆU</vt:lpstr>
      <vt:lpstr>PowerPoint prezentacija</vt:lpstr>
      <vt:lpstr>Što je nenasilna komunikacija?</vt:lpstr>
      <vt:lpstr>Četiri komponente nenasilne komunikacije:</vt:lpstr>
      <vt:lpstr>Što je sukob?</vt:lpstr>
      <vt:lpstr>Kako riješiti sukob?</vt:lpstr>
      <vt:lpstr>Djeca i sukobi</vt:lpstr>
      <vt:lpstr>Uloga učitelja</vt:lpstr>
      <vt:lpstr>Pravila u mirnom kutiću</vt:lpstr>
      <vt:lpstr>1. SMIRITI SE (duboku disati, otvoriti šake, brojati do 10)</vt:lpstr>
      <vt:lpstr>2. OBJASNI SITUACIJU (što se dogodilo, kako se osjećaš, koje su tvoje potrebe)</vt:lpstr>
      <vt:lpstr>3. SLUŠAJTE JEDNO DRUGO</vt:lpstr>
      <vt:lpstr>4. PRONAĐITE ZAJEDNIČKO RJEŠENJE</vt:lpstr>
      <vt:lpstr>5.RUKUJTE SE ILI ZAGRLITE</vt:lpstr>
      <vt:lpstr>6. RECITE NEŠTO LIJEPO JEDNO DRUGOM</vt:lpstr>
      <vt:lpstr>MIROTVORNI KUTIĆ</vt:lpstr>
      <vt:lpstr>Preporučena literatura:</vt:lpstr>
      <vt:lpstr>Slike preuzete iz izvora:</vt:lpstr>
      <vt:lpstr>          Hvala na pažnji!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NENASILNA KOMUNIKACIJA</dc:title>
  <dc:creator>Vesna</dc:creator>
  <cp:lastModifiedBy>Barbara Turk Čop</cp:lastModifiedBy>
  <cp:revision>39</cp:revision>
  <dcterms:created xsi:type="dcterms:W3CDTF">2018-05-27T17:02:02Z</dcterms:created>
  <dcterms:modified xsi:type="dcterms:W3CDTF">2019-11-29T09:30:14Z</dcterms:modified>
</cp:coreProperties>
</file>