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7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1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132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0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6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4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8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7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2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6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8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5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4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3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18" name="chimes.wav"/>
          </p:stSnd>
        </p:sndAc>
      </p:transition>
    </mc:Choice>
    <mc:Fallback xmlns="">
      <p:transition spd="slow">
        <p:randomBar dir="vert"/>
        <p:sndAc>
          <p:stSnd>
            <p:snd r:embed="rId19" name="chimes.wav"/>
          </p:stSnd>
        </p:sndAc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ijete teško uči? Reagirajte i izbjegnite ozbiljne probleme">
            <a:extLst>
              <a:ext uri="{FF2B5EF4-FFF2-40B4-BE49-F238E27FC236}">
                <a16:creationId xmlns:a16="http://schemas.microsoft.com/office/drawing/2014/main" id="{642BA291-8502-4EA6-836B-43793208502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4" r="27912" b="9092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71412F2-29E4-45A7-BBE3-4C31D29F5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800" b="1" i="1"/>
              <a:t>  Zašto je važno                naučiti kako učiti?</a:t>
            </a:r>
            <a:endParaRPr lang="en-US" sz="3800" b="1" i="1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B718B3-ACB6-457B-B887-BA9AC1303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hr-HR"/>
              <a:t>Vesna Trope, razrednica 4. razreda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3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4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B9A4F3-23B4-4222-AF41-33A3916B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                 Što je stil učenja?</a:t>
            </a:r>
            <a:endParaRPr lang="en-US" sz="3200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E9EA38-1341-410B-9229-320E389D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25000" lnSpcReduction="20000"/>
          </a:bodyPr>
          <a:lstStyle/>
          <a:p>
            <a:pPr marL="457200" indent="228600" algn="just">
              <a:lnSpc>
                <a:spcPct val="200000"/>
              </a:lnSpc>
            </a:pPr>
            <a:r>
              <a:rPr lang="hr-HR" sz="6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 uče svi učenici na isti način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Neki se oslanjaju na </a:t>
            </a:r>
            <a:r>
              <a:rPr lang="hr-HR" sz="6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koje dobiju </a:t>
            </a:r>
            <a:r>
              <a:rPr lang="hr-HR" sz="6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vidnim putem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drugima je važnije </a:t>
            </a:r>
            <a:r>
              <a:rPr lang="hr-HR" sz="6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ono što čuju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dok treći najbolji uče </a:t>
            </a:r>
            <a:r>
              <a:rPr lang="hr-HR" sz="6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kroz pokrete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 tjelesnu aktivnost. Postoje tri stila učenja.</a:t>
            </a:r>
          </a:p>
          <a:p>
            <a:pPr marL="457200" indent="228600" algn="just">
              <a:lnSpc>
                <a:spcPct val="200000"/>
              </a:lnSpc>
            </a:pP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Vizualni,</a:t>
            </a:r>
          </a:p>
          <a:p>
            <a:pPr marL="457200" indent="228600" algn="just">
              <a:lnSpc>
                <a:spcPct val="200000"/>
              </a:lnSpc>
            </a:pPr>
            <a:r>
              <a:rPr lang="hr-HR" sz="6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lušni, </a:t>
            </a:r>
          </a:p>
          <a:p>
            <a:pPr marL="457200" indent="228600" algn="just">
              <a:lnSpc>
                <a:spcPct val="200000"/>
              </a:lnSpc>
            </a:pP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tjelesni stil.  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228600" algn="just">
              <a:lnSpc>
                <a:spcPct val="200000"/>
              </a:lnSpc>
              <a:spcAft>
                <a:spcPts val="1200"/>
              </a:spcAft>
            </a:pP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Razgovarajte s djetetom koji stil učenja mu najviše odgovara, a na kojima mora poraditi da ih razvije.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6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6FF03D-919A-4D0F-9256-1CBEF010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Koje metode učenja poznajete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8A14FA-A1A4-436C-864C-C139EFCF6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hr-H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Učenje s razumijevanjem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hr-H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Učenje napamet 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Razgovarajte s djetetom koju metodu učenja koristi!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722C32-AE4A-4D70-BADD-3D4DCA56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KVIZ ZA RODITELJE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18566A-9362-4505-94F2-3A2028F2B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3751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Važno je naučiti kako učiti       DA         NE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učenje je potrebno razviti neke od vještina      DA       NE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Vrijeme nakon nastave nije potrebno organizirati    DA     NE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Strahovi i trema su opasni     DA     NE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Bitno je razvijati razne stilove učenja     DA    NE 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hr-H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 ste u većini odgovorili točno  razumjeli ste što je bitno  u razvoju vještina Vašeg djeteta.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5137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C672D3-B80B-4BE8-882A-CC59D8F3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   Svi zajedno možemo pomoći našoj djeci da                   budu sigurniji, uspješniji i sretniji.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BF1305-87FF-4813-A477-6E4C993B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>
                <a:solidFill>
                  <a:schemeClr val="accent2">
                    <a:lumMod val="75000"/>
                  </a:schemeClr>
                </a:solidFill>
              </a:rPr>
              <a:t>   Hvala na suradnji i pažnji.</a:t>
            </a:r>
          </a:p>
          <a:p>
            <a:pPr marL="0" indent="0">
              <a:buNone/>
            </a:pP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Slika 3" descr="Children Running Playing Together Enjoyment Cute Concept Stock Photo -  Image of cute, jumping: 67243778">
            <a:extLst>
              <a:ext uri="{FF2B5EF4-FFF2-40B4-BE49-F238E27FC236}">
                <a16:creationId xmlns:a16="http://schemas.microsoft.com/office/drawing/2014/main" id="{97A506C1-C702-48C9-9699-B36C535DD8C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4" r="1455" b="12335"/>
          <a:stretch/>
        </p:blipFill>
        <p:spPr bwMode="auto">
          <a:xfrm>
            <a:off x="2137218" y="3167742"/>
            <a:ext cx="56769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17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4A0E52-8796-44BB-A58F-B265E5F1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277" y="718657"/>
            <a:ext cx="8596668" cy="1320800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New times roman"/>
              </a:rPr>
              <a:t>Zašto je važno kako učiti?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New times roman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B80938-48FF-4F73-AB98-5184BE340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Učenje je vještina kao i mnoge druge.</a:t>
            </a:r>
          </a:p>
          <a:p>
            <a:pPr marL="0" indent="0">
              <a:buNone/>
            </a:pPr>
            <a:r>
              <a:rPr lang="hr-HR" sz="3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3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Vježbajući svoje tijelo u dvorani ili kod kuće potičemo  snagu i razvoj mišića .</a:t>
            </a:r>
          </a:p>
          <a:p>
            <a:pPr marL="0" indent="0">
              <a:buNone/>
            </a:pPr>
            <a:endParaRPr lang="hr-HR" sz="35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sz="3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Vježbajući svoje vještine učenja potičemo  snagu mozga i njegov razvoj. </a:t>
            </a:r>
            <a:endParaRPr lang="en-US" sz="3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7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5BBBC-6AF6-45C1-8293-FA3FE4C4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26695">
              <a:lnSpc>
                <a:spcPct val="115000"/>
              </a:lnSpc>
              <a:spcAft>
                <a:spcPts val="1200"/>
              </a:spcAft>
            </a:pPr>
            <a:r>
              <a:rPr lang="hr-H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spješniji učenici imaju razvijenije </a:t>
            </a:r>
            <a:br>
              <a:rPr lang="hr-HR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sljedeće vještine: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EAFEB9-2DB7-443D-9BC2-3DE0F4677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55971"/>
            <a:ext cx="8407943" cy="3885391"/>
          </a:xfrm>
        </p:spPr>
        <p:txBody>
          <a:bodyPr anchor="ctr"/>
          <a:lstStyle/>
          <a:p>
            <a:pPr lvl="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dobro organiziraju svoje vrijeme,</a:t>
            </a:r>
            <a:endParaRPr lang="en-US" sz="2400" dirty="0"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lvl="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mogu se usredotočiti i koncentrirati na ono što rade,</a:t>
            </a:r>
            <a:endParaRPr lang="en-US" sz="2400" dirty="0"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lvl="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imaju dobru vještinu čitanja,</a:t>
            </a:r>
            <a:endParaRPr lang="en-US" sz="2400" dirty="0"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lvl="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znaju se nositi sa strahom od ispitivanja,</a:t>
            </a:r>
            <a:endParaRPr lang="en-US" sz="2400" dirty="0"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lvl="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ustrajni su u onom što rade.</a:t>
            </a:r>
            <a:endParaRPr lang="en-US" sz="2400" dirty="0"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8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F4E49D-42BD-47C4-8469-A364B15F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 bolje planirati vrijeme učenja?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9F806E-2127-450B-9D77-730094663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indent="228600" algn="just">
              <a:lnSpc>
                <a:spcPct val="120000"/>
              </a:lnSpc>
              <a:spcAft>
                <a:spcPts val="1200"/>
              </a:spcAft>
              <a:tabLst>
                <a:tab pos="2981325" algn="l"/>
                <a:tab pos="4581525" algn="l"/>
              </a:tabLst>
            </a:pPr>
            <a:r>
              <a:rPr lang="hr-HR" sz="9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Dobra organizacija važna je za postizanje uspjeha. Potrebno je da Vaše dijete organizira vrijeme nakon škole. Koje je to vrijeme? </a:t>
            </a:r>
            <a:endParaRPr lang="en-US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2055"/>
              </a:spcAft>
              <a:buFont typeface="+mj-lt"/>
              <a:buAutoNum type="arabicPeriod"/>
            </a:pPr>
            <a:r>
              <a:rPr lang="hr-HR" sz="9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Vrijeme za pisanje domaćih zadaća </a:t>
            </a:r>
            <a:endParaRPr lang="en-US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2055"/>
              </a:spcAft>
              <a:buFont typeface="+mj-lt"/>
              <a:buAutoNum type="arabicPeriod"/>
            </a:pPr>
            <a:r>
              <a:rPr lang="hr-HR" sz="9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Vrijeme za proučavanje sadržaja koji su se obrađivali na nastavi toga dana  </a:t>
            </a:r>
            <a:endParaRPr lang="en-US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2055"/>
              </a:spcAft>
              <a:buFont typeface="+mj-lt"/>
              <a:buAutoNum type="arabicPeriod"/>
            </a:pPr>
            <a:r>
              <a:rPr lang="hr-HR" sz="9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Vrijeme za aktivnosti  u koje si uključen</a:t>
            </a:r>
            <a:endParaRPr lang="en-US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2055"/>
              </a:spcAft>
              <a:buFont typeface="+mj-lt"/>
              <a:buAutoNum type="arabicPeriod"/>
            </a:pPr>
            <a:r>
              <a:rPr lang="hr-HR" sz="9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Vrijeme za igru i razonodu </a:t>
            </a:r>
            <a:endParaRPr lang="en-US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6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2221C6-694F-49A8-9530-DB16EC41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Pitanja za razmišljanje…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BFF9F3-B6BC-4A37-A935-0853FDC18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>
              <a:lnSpc>
                <a:spcPct val="200000"/>
              </a:lnSpc>
              <a:spcAft>
                <a:spcPts val="2055"/>
              </a:spcAft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Kakva je sadašnja organizacija vremena vašeg djeteta? </a:t>
            </a:r>
          </a:p>
          <a:p>
            <a:pPr indent="228600">
              <a:lnSpc>
                <a:spcPct val="200000"/>
              </a:lnSpc>
              <a:spcAft>
                <a:spcPts val="2055"/>
              </a:spcAft>
            </a:pPr>
            <a:r>
              <a:rPr lang="hr-H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Planira li Vaše dijete svoj radni dan?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228600"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Koji su najčešći kradljivci vremena vašem djetetu? 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1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4F639F-7F5C-41C6-8AFC-5179B07F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Primjer dnevne organizacije vremena </a:t>
            </a:r>
            <a:br>
              <a:rPr lang="hr-HR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od 14,00 do 21,00 sati.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A5ADE4-8A43-4CB6-AE16-92D58BBD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10" y="1674028"/>
            <a:ext cx="8596668" cy="4282155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05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hr-HR" sz="7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14,30- 16,00 – vrijeme razonode</a:t>
            </a:r>
            <a:endParaRPr lang="en-US" sz="7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05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hr-HR" sz="7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14,00 – 14,30 – pisanje domaće zadaće</a:t>
            </a:r>
            <a:endParaRPr lang="en-US" sz="7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05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hr-HR" sz="7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16,30 – 17,30- aktivni rad na  nastavnim sadržajima koji su se obrađivali toga dana ili priprema  nastavnih sadržaja za idući dan</a:t>
            </a:r>
            <a:endParaRPr lang="en-US" sz="7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05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hr-HR" sz="7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17,30- 21,00 – vrijeme razonode</a:t>
            </a:r>
            <a:endParaRPr lang="en-US" sz="7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05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hr-HR" sz="7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21,00 – odlazak na spavanje</a:t>
            </a:r>
            <a:endParaRPr lang="en-US" sz="7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85900" indent="-11430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hr-HR" sz="7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Zadatak: </a:t>
            </a:r>
            <a:r>
              <a:rPr lang="hr-HR" sz="7400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 Vaše dijete nema organizirano vrijeme pomognite mu  da ga napravi!</a:t>
            </a:r>
            <a:endParaRPr lang="en-US" sz="7400" i="1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1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5E9F21-D6F9-427E-8A81-7FC319A1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poboljšati koncentraciju?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7826BE-C918-4FE4-8DBE-3D54EC979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24000" lvl="0" indent="-342900" fontAlgn="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6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učiti na istom mjestu 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 približno u </a:t>
            </a:r>
            <a:r>
              <a:rPr lang="hr-HR" sz="6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isto vrijeme</a:t>
            </a:r>
            <a:r>
              <a:rPr lang="hr-HR" sz="6400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6400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6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isaći stol  držati urednim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(na njemu se trebaju nalaziti samo knjige predmeta koji ti trenutno trebaju),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indent="-342900" fontAlgn="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prepoznati i odgoditi sve  što ih ometa u koncentraciji</a:t>
            </a:r>
            <a:r>
              <a:rPr lang="hr-HR" sz="6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(televizija, mobitel, računalo, tvoji ukućani), 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indent="-342900" fontAlgn="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64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čit kada  nisu </a:t>
            </a:r>
            <a:r>
              <a:rPr lang="hr-HR" sz="6400" b="1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umorani</a:t>
            </a: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ili gladni</a:t>
            </a:r>
            <a:r>
              <a:rPr lang="hr-HR" sz="6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6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Nakon 21 sat počinje lučenje hormona koji nam pomaže zaspati, što smanjuje sposobnost koncentracije.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indent="-342900" fontAlgn="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64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dmoriti  kada</a:t>
            </a:r>
            <a:r>
              <a:rPr lang="hr-HR" sz="6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završe jedan ili više zadataka  ili kad </a:t>
            </a: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osjete da im je</a:t>
            </a:r>
            <a:r>
              <a:rPr lang="hr-HR" sz="6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64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koncentracija popustila</a:t>
            </a:r>
            <a:r>
              <a:rPr lang="hr-HR" sz="6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Stanka bi trebala trajati otprilike od 5 do najviše 15 minuta. Sve više od toga je prekid rada, a ne stanka.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lvl="0" indent="-342900" fontAlgn="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sz="6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Ponavljanjem se cementira naučeno</a:t>
            </a:r>
            <a:r>
              <a:rPr lang="hr-HR" sz="6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Sve što želiš zapamtiti treba aktivno ponavljati. Aktivno ponavljati znači govoriti na glas, crtati, pisati bilješke  i sl. Istraživanja pokazuju da bez aktivnog ponavljanja 98% onoga što smo doznali zaboravimo u roku od tri tjedna. </a:t>
            </a:r>
            <a:endParaRPr lang="en-US" sz="6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6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EDC87F-976A-4138-86D5-8F8429CF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Zašto je na nastavi važno slušanje </a:t>
            </a:r>
            <a:br>
              <a:rPr lang="hr-H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i vođenje bilježaka?</a:t>
            </a:r>
            <a:br>
              <a:rPr lang="hr-H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C85D51-D767-448B-8A75-BB6C638A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6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Aktivno sudjelovanje na nastavi važan je dio učenja, jer na nastavi dijete nauči mnogo.</a:t>
            </a:r>
          </a:p>
          <a:p>
            <a:pPr marL="0" indent="0">
              <a:buNone/>
            </a:pPr>
            <a:r>
              <a:rPr lang="hr-HR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Razgovarajte s djetetom na koji način može biti uspješniji u vođenju bilježaka.</a:t>
            </a:r>
          </a:p>
          <a:p>
            <a:pPr marL="0" indent="0">
              <a:buNone/>
            </a:pPr>
            <a:endParaRPr lang="hr-HR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Nije dovoljno samo prepisati već i razumjeti značenje prepisanog.</a:t>
            </a:r>
          </a:p>
          <a:p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Urednost je preduvjet za lakše snalaženje  u bilješkama.</a:t>
            </a:r>
          </a:p>
          <a:p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Izdvojiti ili podcrtati najvažnije.</a:t>
            </a:r>
          </a:p>
          <a:p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Koristiti olovke ili flomastere u boji.</a:t>
            </a:r>
          </a:p>
          <a:p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Uvijek pitati ono što nije jasno.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7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2AF799-5361-485E-9171-8EB60C80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 sa strahovima od škole, ispita i ispitivanja</a:t>
            </a:r>
            <a:r>
              <a:rPr lang="hr-H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FE0150-0136-444E-BAF5-D1B30F76E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/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600" dirty="0">
                <a:effectLst/>
                <a:ea typeface="Times New Roman" panose="02020603050405020304" pitchFamily="18" charset="0"/>
              </a:rPr>
              <a:t>Strah od ispita, škole i ispitivanja sve češće se javljaju kod učenika osobito u vrijeme ispita i ispitivanja . </a:t>
            </a:r>
            <a:r>
              <a:rPr lang="hr-HR" sz="1600" b="1" i="1" dirty="0">
                <a:effectLst/>
                <a:ea typeface="Times New Roman" panose="02020603050405020304" pitchFamily="18" charset="0"/>
              </a:rPr>
              <a:t>To je povezano  sa strahom od neuspjeha i učenja.</a:t>
            </a:r>
          </a:p>
          <a:p>
            <a:pPr marL="114300" indent="0">
              <a:buNone/>
            </a:pPr>
            <a:endParaRPr lang="en-US" sz="1600" b="1" i="1" dirty="0">
              <a:effectLst/>
              <a:ea typeface="Times New Roman" panose="02020603050405020304" pitchFamily="18" charset="0"/>
            </a:endParaRPr>
          </a:p>
          <a:p>
            <a:pPr marL="457200"/>
            <a:r>
              <a:rPr lang="hr-HR" sz="1600" dirty="0">
                <a:effectLst/>
                <a:ea typeface="Times New Roman" panose="02020603050405020304" pitchFamily="18" charset="0"/>
              </a:rPr>
              <a:t>Da bismo se opustili i suočili s tim strahom, potrebno je razumjeti tremu i prihvatiti ju kao normalnu pojavu s kojom se susrećemo, te uz vježbe opuštanja preusmjeriti ju sebi u korist.</a:t>
            </a:r>
          </a:p>
          <a:p>
            <a:pPr marL="457200"/>
            <a:r>
              <a:rPr lang="hr-HR" sz="1600" dirty="0">
                <a:effectLst/>
                <a:ea typeface="Times New Roman" panose="02020603050405020304" pitchFamily="18" charset="0"/>
              </a:rPr>
              <a:t> Tremu ne trebamo doživljavati kao nešto negativno jer je ona naša sposobnost i za uzbuđenje, samo što se različito manifestira u različitom trenutku. Određena količina treme je normalna i dobrodošla, stoga trebamo prihvatiti sebe s tremom.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9839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  <p:sndAc>
          <p:stSnd>
            <p:snd r:embed="rId2" name="chimes.wav"/>
          </p:stSnd>
        </p:sndAc>
      </p:transition>
    </mc:Choice>
    <mc:Fallback xmlns="">
      <p:transition spd="slow">
        <p:randomBar dir="vert"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Široki zaslon</PresentationFormat>
  <Paragraphs>71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2" baseType="lpstr">
      <vt:lpstr>Arial</vt:lpstr>
      <vt:lpstr>Calibri</vt:lpstr>
      <vt:lpstr>New times roman</vt:lpstr>
      <vt:lpstr>Symbol</vt:lpstr>
      <vt:lpstr>Times New Roman</vt:lpstr>
      <vt:lpstr>Trebuchet MS</vt:lpstr>
      <vt:lpstr>Wingdings</vt:lpstr>
      <vt:lpstr>Wingdings 3</vt:lpstr>
      <vt:lpstr>Faseta</vt:lpstr>
      <vt:lpstr>  Zašto je važno                naučiti kako učiti?</vt:lpstr>
      <vt:lpstr>               Zašto je važno kako učiti?</vt:lpstr>
      <vt:lpstr>             Uspješniji učenici imaju razvijenije                                sljedeće vještine:         </vt:lpstr>
      <vt:lpstr>            Kako bolje planirati vrijeme učenja? </vt:lpstr>
      <vt:lpstr>                 Pitanja za razmišljanje…</vt:lpstr>
      <vt:lpstr>       Primjer dnevne organizacije vremena                    od 14,00 do 21,00 sati. </vt:lpstr>
      <vt:lpstr>Kako poboljšati koncentraciju?</vt:lpstr>
      <vt:lpstr>             Zašto je na nastavi važno slušanje                          i vođenje bilježaka?  </vt:lpstr>
      <vt:lpstr>Što sa strahovima od škole, ispita i ispitivanja? </vt:lpstr>
      <vt:lpstr>                 Što je stil učenja?</vt:lpstr>
      <vt:lpstr>       Koje metode učenja poznajete? </vt:lpstr>
      <vt:lpstr>KVIZ ZA RODITELJE</vt:lpstr>
      <vt:lpstr>   Svi zajedno možemo pomoći našoj djeci da                   budu sigurniji, uspješniji i sretniji.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Zašto je važno                naučiti kako učiti?</dc:title>
  <dc:creator>Vesna Trope</dc:creator>
  <cp:lastModifiedBy>Vesna Trope</cp:lastModifiedBy>
  <cp:revision>1</cp:revision>
  <dcterms:created xsi:type="dcterms:W3CDTF">2020-12-06T20:23:10Z</dcterms:created>
  <dcterms:modified xsi:type="dcterms:W3CDTF">2020-12-06T20:23:18Z</dcterms:modified>
</cp:coreProperties>
</file>