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89" r:id="rId2"/>
    <p:sldId id="424" r:id="rId3"/>
    <p:sldId id="310" r:id="rId4"/>
    <p:sldId id="425" r:id="rId5"/>
    <p:sldId id="456" r:id="rId6"/>
    <p:sldId id="457" r:id="rId7"/>
    <p:sldId id="352" r:id="rId8"/>
    <p:sldId id="442" r:id="rId9"/>
    <p:sldId id="455" r:id="rId10"/>
    <p:sldId id="444" r:id="rId11"/>
    <p:sldId id="458" r:id="rId12"/>
    <p:sldId id="459" r:id="rId13"/>
    <p:sldId id="460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E1"/>
    <a:srgbClr val="A9DA74"/>
    <a:srgbClr val="6FDE00"/>
    <a:srgbClr val="E5E9EF"/>
    <a:srgbClr val="FFAD5B"/>
    <a:srgbClr val="A50021"/>
    <a:srgbClr val="D20000"/>
    <a:srgbClr val="EA0000"/>
    <a:srgbClr val="FF99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88556" autoAdjust="0"/>
  </p:normalViewPr>
  <p:slideViewPr>
    <p:cSldViewPr snapToGrid="0">
      <p:cViewPr varScale="1">
        <p:scale>
          <a:sx n="88" d="100"/>
          <a:sy n="88" d="100"/>
        </p:scale>
        <p:origin x="11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402777777777779E-2"/>
          <c:y val="2.9850427350427349E-2"/>
          <c:w val="0.96119444444444446"/>
          <c:h val="0.801349145299145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ženski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Cjelodnevno provođenje vremena u istom prostoru s članovima obitelji</c:v>
                </c:pt>
                <c:pt idx="1">
                  <c:v>Zatvorenost kod kuće</c:v>
                </c:pt>
                <c:pt idx="2">
                  <c:v>Zabrinutost da neću ostvariti školski uspjeh kakav želim</c:v>
                </c:pt>
                <c:pt idx="3">
                  <c:v>Nemogućnost bavljenja nekim aktivnostima u slobodno vrijeme</c:v>
                </c:pt>
                <c:pt idx="4">
                  <c:v>Nemogućnost druženja uživo s prijateljima</c:v>
                </c:pt>
              </c:strCache>
            </c:strRef>
          </c:cat>
          <c:val>
            <c:numRef>
              <c:f>List1!$B$2:$B$6</c:f>
              <c:numCache>
                <c:formatCode>0.0%</c:formatCode>
                <c:ptCount val="5"/>
                <c:pt idx="0">
                  <c:v>0.27900000000000003</c:v>
                </c:pt>
                <c:pt idx="1">
                  <c:v>0.47899999999999998</c:v>
                </c:pt>
                <c:pt idx="2">
                  <c:v>0.52700000000000002</c:v>
                </c:pt>
                <c:pt idx="3">
                  <c:v>0.52700000000000002</c:v>
                </c:pt>
                <c:pt idx="4">
                  <c:v>0.77100000000000002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C1-4F3A-9CB3-0ABC86B074B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Cjelodnevno provođenje vremena u istom prostoru s članovima obitelji</c:v>
                </c:pt>
                <c:pt idx="1">
                  <c:v>Zatvorenost kod kuće</c:v>
                </c:pt>
                <c:pt idx="2">
                  <c:v>Zabrinutost da neću ostvariti školski uspjeh kakav želim</c:v>
                </c:pt>
                <c:pt idx="3">
                  <c:v>Nemogućnost bavljenja nekim aktivnostima u slobodno vrijeme</c:v>
                </c:pt>
                <c:pt idx="4">
                  <c:v>Nemogućnost druženja uživo s prijateljima</c:v>
                </c:pt>
              </c:strCache>
            </c:strRef>
          </c:cat>
          <c:val>
            <c:numRef>
              <c:f>List1!$C$2:$C$6</c:f>
              <c:numCache>
                <c:formatCode>0.0%</c:formatCode>
                <c:ptCount val="5"/>
                <c:pt idx="0">
                  <c:v>0.19500000000000001</c:v>
                </c:pt>
                <c:pt idx="1">
                  <c:v>0.35499999999999998</c:v>
                </c:pt>
                <c:pt idx="2">
                  <c:v>0.379</c:v>
                </c:pt>
                <c:pt idx="3">
                  <c:v>0.502</c:v>
                </c:pt>
                <c:pt idx="4">
                  <c:v>0.64100000000000001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C1-4F3A-9CB3-0ABC86B07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10"/>
        <c:axId val="-38648464"/>
        <c:axId val="-38656080"/>
      </c:barChart>
      <c:catAx>
        <c:axId val="-3864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656080"/>
        <c:crosses val="autoZero"/>
        <c:auto val="1"/>
        <c:lblAlgn val="ctr"/>
        <c:lblOffset val="100"/>
        <c:noMultiLvlLbl val="0"/>
      </c:catAx>
      <c:valAx>
        <c:axId val="-38656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-3864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87500000000065E-3"/>
          <c:y val="8.6284088717742506E-3"/>
          <c:w val="0.98976263888888893"/>
          <c:h val="0.78624336409711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djevojke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>
              <a:bevelT/>
              <a:bevelB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Imala sam glavobolje</c:v>
                </c:pt>
                <c:pt idx="1">
                  <c:v>Imala sam problema sa spavanjem</c:v>
                </c:pt>
                <c:pt idx="2">
                  <c:v>Osjećala sam se usamljeno</c:v>
                </c:pt>
                <c:pt idx="3">
                  <c:v>Osjećala sam se tužno</c:v>
                </c:pt>
                <c:pt idx="4">
                  <c:v>Bila sam zabrinuta da se ja ili netko od mojih bližnjih može razboljeti</c:v>
                </c:pt>
                <c:pt idx="5">
                  <c:v>Osjećala sam se umorno i iscrpljeno</c:v>
                </c:pt>
                <c:pt idx="6">
                  <c:v>Osjećala sam se nervozno</c:v>
                </c:pt>
              </c:strCache>
            </c:strRef>
          </c:cat>
          <c:val>
            <c:numRef>
              <c:f>List1!$B$2:$B$8</c:f>
              <c:numCache>
                <c:formatCode>0.0%</c:formatCode>
                <c:ptCount val="7"/>
                <c:pt idx="0">
                  <c:v>0.214</c:v>
                </c:pt>
                <c:pt idx="1">
                  <c:v>0.29099999999999998</c:v>
                </c:pt>
                <c:pt idx="2">
                  <c:v>0.312</c:v>
                </c:pt>
                <c:pt idx="3">
                  <c:v>0.379</c:v>
                </c:pt>
                <c:pt idx="4">
                  <c:v>0.39200000000000002</c:v>
                </c:pt>
                <c:pt idx="5">
                  <c:v>0.44400000000000001</c:v>
                </c:pt>
                <c:pt idx="6">
                  <c:v>0.46899999999999997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F-4895-865F-F0926191A14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mladići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0A36B981-7C09-4E8D-A091-10D72ED0D1E0}" type="VALUE">
                      <a:rPr lang="en-US" smtClean="0"/>
                      <a:pPr/>
                      <a:t>[VRIJEDNOST]</a:t>
                    </a:fld>
                    <a:endParaRPr lang="hr-H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A2F-4895-865F-F0926191A14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AD00426-FF6D-4F48-BF70-2894D324FF0E}" type="VALUE">
                      <a:rPr lang="en-US" smtClean="0"/>
                      <a:pPr/>
                      <a:t>[VRIJEDNOST]</a:t>
                    </a:fld>
                    <a:endParaRPr lang="hr-H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2F-4895-865F-F0926191A14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87179CE-2EBF-4FE5-9ACE-459C957A650B}" type="VALUE">
                      <a:rPr lang="en-US" smtClean="0"/>
                      <a:pPr/>
                      <a:t>[VRIJEDNOST]</a:t>
                    </a:fld>
                    <a:endParaRPr lang="hr-H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A2F-4895-865F-F0926191A1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Imala sam glavobolje</c:v>
                </c:pt>
                <c:pt idx="1">
                  <c:v>Imala sam problema sa spavanjem</c:v>
                </c:pt>
                <c:pt idx="2">
                  <c:v>Osjećala sam se usamljeno</c:v>
                </c:pt>
                <c:pt idx="3">
                  <c:v>Osjećala sam se tužno</c:v>
                </c:pt>
                <c:pt idx="4">
                  <c:v>Bila sam zabrinuta da se ja ili netko od mojih bližnjih može razboljeti</c:v>
                </c:pt>
                <c:pt idx="5">
                  <c:v>Osjećala sam se umorno i iscrpljeno</c:v>
                </c:pt>
                <c:pt idx="6">
                  <c:v>Osjećala sam se nervozno</c:v>
                </c:pt>
              </c:strCache>
            </c:strRef>
          </c:cat>
          <c:val>
            <c:numRef>
              <c:f>List1!$C$2:$C$8</c:f>
              <c:numCache>
                <c:formatCode>0.0%</c:formatCode>
                <c:ptCount val="7"/>
                <c:pt idx="0">
                  <c:v>7.4999999999999997E-2</c:v>
                </c:pt>
                <c:pt idx="1">
                  <c:v>0.14399999999999999</c:v>
                </c:pt>
                <c:pt idx="2">
                  <c:v>0.152</c:v>
                </c:pt>
                <c:pt idx="3">
                  <c:v>0.152</c:v>
                </c:pt>
                <c:pt idx="4">
                  <c:v>0.23899999999999999</c:v>
                </c:pt>
                <c:pt idx="5">
                  <c:v>0.29699999999999999</c:v>
                </c:pt>
                <c:pt idx="6">
                  <c:v>0.29699999999999999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2F-4895-865F-F0926191A1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8"/>
        <c:axId val="-38646832"/>
        <c:axId val="-38644656"/>
      </c:barChart>
      <c:catAx>
        <c:axId val="-3864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644656"/>
        <c:crosses val="autoZero"/>
        <c:auto val="1"/>
        <c:lblAlgn val="ctr"/>
        <c:lblOffset val="100"/>
        <c:noMultiLvlLbl val="0"/>
      </c:catAx>
      <c:valAx>
        <c:axId val="-38644656"/>
        <c:scaling>
          <c:orientation val="minMax"/>
          <c:max val="0.5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crossAx val="-3864683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ženski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Mogao sam se dobro organizirati za izvršavanje svakodnevnih obveza</c:v>
                </c:pt>
                <c:pt idx="1">
                  <c:v>Mogao sam se usredotočiti na učenje i rad za školu</c:v>
                </c:pt>
                <c:pt idx="2">
                  <c:v>Općenito sam se dobro osjećao</c:v>
                </c:pt>
                <c:pt idx="3">
                  <c:v>Optimističan sam i mislim da će sve na kraju biti dobro</c:v>
                </c:pt>
              </c:strCache>
            </c:strRef>
          </c:cat>
          <c:val>
            <c:numRef>
              <c:f>List1!$B$2:$B$5</c:f>
              <c:numCache>
                <c:formatCode>0.0%</c:formatCode>
                <c:ptCount val="4"/>
                <c:pt idx="0">
                  <c:v>0.71399999999999997</c:v>
                </c:pt>
                <c:pt idx="1">
                  <c:v>0.70599999999999996</c:v>
                </c:pt>
                <c:pt idx="2">
                  <c:v>0.70299999999999996</c:v>
                </c:pt>
                <c:pt idx="3">
                  <c:v>0.749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0-4EC5-A4B0-E79DE645B33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Mogao sam se dobro organizirati za izvršavanje svakodnevnih obveza</c:v>
                </c:pt>
                <c:pt idx="1">
                  <c:v>Mogao sam se usredotočiti na učenje i rad za školu</c:v>
                </c:pt>
                <c:pt idx="2">
                  <c:v>Općenito sam se dobro osjećao</c:v>
                </c:pt>
                <c:pt idx="3">
                  <c:v>Optimističan sam i mislim da će sve na kraju biti dobro</c:v>
                </c:pt>
              </c:strCache>
            </c:strRef>
          </c:cat>
          <c:val>
            <c:numRef>
              <c:f>List1!$C$2:$C$5</c:f>
              <c:numCache>
                <c:formatCode>0.0%</c:formatCode>
                <c:ptCount val="4"/>
                <c:pt idx="0">
                  <c:v>0.66800000000000004</c:v>
                </c:pt>
                <c:pt idx="1">
                  <c:v>0.65600000000000003</c:v>
                </c:pt>
                <c:pt idx="2">
                  <c:v>0.77200000000000002</c:v>
                </c:pt>
                <c:pt idx="3">
                  <c:v>0.78700000000000003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50-4EC5-A4B0-E79DE645B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7"/>
        <c:overlap val="-12"/>
        <c:axId val="-38644112"/>
        <c:axId val="-38650096"/>
      </c:barChart>
      <c:catAx>
        <c:axId val="-3864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650096"/>
        <c:crosses val="autoZero"/>
        <c:auto val="1"/>
        <c:lblAlgn val="ctr"/>
        <c:lblOffset val="100"/>
        <c:noMultiLvlLbl val="0"/>
      </c:catAx>
      <c:valAx>
        <c:axId val="-38650096"/>
        <c:scaling>
          <c:orientation val="minMax"/>
          <c:min val="0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-3864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6523D-2C82-4360-9838-62341D7F0606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7D1CD-9A8F-42A9-97D1-E5244444E0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73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752296-402F-4A81-B233-AE178F1D2A6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65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59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138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018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221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784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603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219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05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206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051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221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B043-2ED8-404D-A0CF-845ED840B9C8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C4CE-0E86-4565-8A46-A73B9B8FB2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4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0" y="2734322"/>
            <a:ext cx="9144000" cy="14897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s-Latn-BA" sz="3200" b="1" dirty="0" smtClean="0">
                <a:solidFill>
                  <a:schemeClr val="tx2"/>
                </a:solidFill>
                <a:latin typeface="+mn-lt"/>
              </a:rPr>
              <a:t>Iskustva s nastavom na daljinu </a:t>
            </a:r>
          </a:p>
          <a:p>
            <a:pPr algn="ctr"/>
            <a:r>
              <a:rPr lang="bs-Latn-BA" sz="3200" b="1" dirty="0" smtClean="0">
                <a:solidFill>
                  <a:schemeClr val="tx2"/>
                </a:solidFill>
                <a:latin typeface="+mn-lt"/>
              </a:rPr>
              <a:t>i mentalno zdravlje učenika osnovnih škola </a:t>
            </a:r>
          </a:p>
          <a:p>
            <a:pPr algn="ctr"/>
            <a:r>
              <a:rPr lang="bs-Latn-BA" sz="3200" b="1" dirty="0" smtClean="0">
                <a:solidFill>
                  <a:schemeClr val="tx2"/>
                </a:solidFill>
                <a:latin typeface="+mn-lt"/>
              </a:rPr>
              <a:t>u Primorsko-goranskoj županiji</a:t>
            </a:r>
          </a:p>
        </p:txBody>
      </p:sp>
      <p:sp>
        <p:nvSpPr>
          <p:cNvPr id="17" name="Podnaslov 2"/>
          <p:cNvSpPr txBox="1">
            <a:spLocks/>
          </p:cNvSpPr>
          <p:nvPr/>
        </p:nvSpPr>
        <p:spPr>
          <a:xfrm>
            <a:off x="0" y="5860887"/>
            <a:ext cx="9144001" cy="399211"/>
          </a:xfrm>
          <a:prstGeom prst="rect">
            <a:avLst/>
          </a:prstGeom>
        </p:spPr>
        <p:txBody>
          <a:bodyPr vert="horz" lIns="68580" tIns="34291" rIns="68580" bIns="3429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l">
              <a:lnSpc>
                <a:spcPct val="100000"/>
              </a:lnSpc>
              <a:spcBef>
                <a:spcPts val="0"/>
              </a:spcBef>
            </a:pPr>
            <a:r>
              <a:rPr lang="hr-HR" sz="1600" dirty="0" smtClean="0">
                <a:solidFill>
                  <a:schemeClr val="tx2"/>
                </a:solidFill>
              </a:rPr>
              <a:t>Priredio: dr.sc</a:t>
            </a:r>
            <a:r>
              <a:rPr lang="hr-HR" sz="1600" dirty="0">
                <a:solidFill>
                  <a:schemeClr val="tx2"/>
                </a:solidFill>
              </a:rPr>
              <a:t>. Petar </a:t>
            </a:r>
            <a:r>
              <a:rPr lang="hr-HR" sz="1600" dirty="0" smtClean="0">
                <a:solidFill>
                  <a:schemeClr val="tx2"/>
                </a:solidFill>
              </a:rPr>
              <a:t>Bezinović, samostalni savjetnik za obrazovanje</a:t>
            </a:r>
            <a:endParaRPr lang="hr-HR" sz="1800" dirty="0">
              <a:solidFill>
                <a:schemeClr val="tx2"/>
              </a:solidFill>
            </a:endParaRPr>
          </a:p>
        </p:txBody>
      </p:sp>
      <p:sp>
        <p:nvSpPr>
          <p:cNvPr id="14" name="Podnaslov 2"/>
          <p:cNvSpPr txBox="1">
            <a:spLocks/>
          </p:cNvSpPr>
          <p:nvPr/>
        </p:nvSpPr>
        <p:spPr>
          <a:xfrm>
            <a:off x="0" y="566755"/>
            <a:ext cx="9144000" cy="848834"/>
          </a:xfrm>
          <a:prstGeom prst="rect">
            <a:avLst/>
          </a:prstGeom>
          <a:solidFill>
            <a:srgbClr val="E5E9EF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1463">
              <a:spcBef>
                <a:spcPts val="0"/>
              </a:spcBef>
              <a:buNone/>
            </a:pPr>
            <a:r>
              <a:rPr lang="hr-HR" sz="2000" dirty="0" smtClean="0">
                <a:solidFill>
                  <a:schemeClr val="tx2"/>
                </a:solidFill>
              </a:rPr>
              <a:t>Aktivi školskih psihologa i pedagoga Primorsko-goranske županije</a:t>
            </a:r>
          </a:p>
          <a:p>
            <a:pPr marL="0" indent="271463">
              <a:spcBef>
                <a:spcPts val="0"/>
              </a:spcBef>
              <a:buNone/>
            </a:pPr>
            <a:r>
              <a:rPr lang="hr-HR" sz="1800" dirty="0" smtClean="0">
                <a:solidFill>
                  <a:schemeClr val="tx2"/>
                </a:solidFill>
              </a:rPr>
              <a:t>travanj, 2020.</a:t>
            </a:r>
            <a:endParaRPr lang="hr-HR" sz="1800" dirty="0">
              <a:solidFill>
                <a:schemeClr val="tx2"/>
              </a:solidFill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963600" y="4418784"/>
            <a:ext cx="72000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963600" y="2412184"/>
            <a:ext cx="72000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969" y="455991"/>
            <a:ext cx="936000" cy="1079310"/>
          </a:xfrm>
          <a:prstGeom prst="rect">
            <a:avLst/>
          </a:prstGeom>
          <a:ln w="3175">
            <a:solidFill>
              <a:schemeClr val="accent4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36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9801" y="14729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tx2"/>
                </a:solidFill>
              </a:rPr>
              <a:t>Koji ti predmeti zadaju najviše poteškoća u online nastavi?</a:t>
            </a:r>
            <a:endParaRPr lang="hr-HR" sz="2400" b="1" i="0" dirty="0">
              <a:solidFill>
                <a:schemeClr val="tx2"/>
              </a:solidFill>
              <a:effectLst/>
            </a:endParaRPr>
          </a:p>
        </p:txBody>
      </p:sp>
      <p:cxnSp>
        <p:nvCxnSpPr>
          <p:cNvPr id="4" name="Ravni poveznik 3"/>
          <p:cNvCxnSpPr/>
          <p:nvPr/>
        </p:nvCxnSpPr>
        <p:spPr>
          <a:xfrm>
            <a:off x="9801" y="731837"/>
            <a:ext cx="91440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/>
          <p:cNvSpPr txBox="1"/>
          <p:nvPr/>
        </p:nvSpPr>
        <p:spPr>
          <a:xfrm>
            <a:off x="333586" y="1041050"/>
            <a:ext cx="2946400" cy="11541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r-HR" sz="1600" dirty="0" smtClean="0"/>
              <a:t>- Ukupan broj učenika koji su odgovorili na pitanje: N=1.270</a:t>
            </a:r>
          </a:p>
          <a:p>
            <a:r>
              <a:rPr lang="hr-HR" sz="1600" dirty="0" smtClean="0"/>
              <a:t>- Moguće je bilo navesti veći broj predmeta.</a:t>
            </a:r>
            <a:endParaRPr lang="hr-HR" sz="1600" dirty="0"/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8644"/>
              </p:ext>
            </p:extLst>
          </p:nvPr>
        </p:nvGraphicFramePr>
        <p:xfrm>
          <a:off x="3642002" y="1041050"/>
          <a:ext cx="4958080" cy="5334003"/>
        </p:xfrm>
        <a:graphic>
          <a:graphicData uri="http://schemas.openxmlformats.org/drawingml/2006/table">
            <a:tbl>
              <a:tblPr firstRow="1" firstCol="1" bandRow="1"/>
              <a:tblGrid>
                <a:gridCol w="285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0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Predmet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Matematika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Kemija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Hrvatski jezik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Engleski jezik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Biologija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Povijest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Geografija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Nijedan predmet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Likovna kultura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Tjelesna i zdravstvena kultura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Njemački jezik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Glazbena kultura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Informatika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Talijanski jezik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Vjeronauk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Tehnička kultura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Svi predmeti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0"/>
            <a:ext cx="9144000" cy="7232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hr-HR" sz="25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Što ti je bilo posebno teško u posljednja dva tjedna?</a:t>
            </a:r>
          </a:p>
          <a:p>
            <a:pPr algn="ctr"/>
            <a:r>
              <a:rPr lang="hr-H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(odgovori </a:t>
            </a:r>
            <a:r>
              <a:rPr lang="hr-HR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kategorijama: </a:t>
            </a:r>
            <a:r>
              <a:rPr lang="hr-HR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bilo mi je </a:t>
            </a:r>
            <a:r>
              <a:rPr lang="hr-HR" sz="1600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dosta</a:t>
            </a:r>
            <a:r>
              <a:rPr lang="hr-HR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teško i bilo mi je </a:t>
            </a:r>
            <a:r>
              <a:rPr lang="hr-HR" sz="1600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izrazito</a:t>
            </a:r>
            <a:r>
              <a:rPr lang="hr-HR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teško</a:t>
            </a:r>
            <a:r>
              <a:rPr lang="hr-H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hr-HR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0" y="799587"/>
            <a:ext cx="91440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/>
          <p:cNvSpPr txBox="1"/>
          <p:nvPr/>
        </p:nvSpPr>
        <p:spPr>
          <a:xfrm>
            <a:off x="1299631" y="5996016"/>
            <a:ext cx="6544733" cy="507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93663" indent="-93663" algn="ctr">
              <a:lnSpc>
                <a:spcPct val="90000"/>
              </a:lnSpc>
            </a:pPr>
            <a:r>
              <a:rPr lang="hr-HR" sz="1600" b="1" dirty="0" smtClean="0">
                <a:solidFill>
                  <a:srgbClr val="C00000"/>
                </a:solidFill>
              </a:rPr>
              <a:t>*</a:t>
            </a:r>
            <a:r>
              <a:rPr lang="hr-HR" sz="1400" dirty="0" smtClean="0"/>
              <a:t>Sve razlike u procjenama djevojaka i </a:t>
            </a:r>
            <a:r>
              <a:rPr lang="hr-HR" sz="1400" dirty="0"/>
              <a:t>mladića su statistički značajne, </a:t>
            </a:r>
            <a:r>
              <a:rPr lang="hr-HR" sz="1400" dirty="0" smtClean="0"/>
              <a:t>osim nemogućnosti bavljenja nekim aktivnostima u slobodno vrijeme!</a:t>
            </a:r>
            <a:endParaRPr lang="hr-HR" sz="1400" dirty="0"/>
          </a:p>
        </p:txBody>
      </p:sp>
      <p:grpSp>
        <p:nvGrpSpPr>
          <p:cNvPr id="2" name="Grupa 1"/>
          <p:cNvGrpSpPr/>
          <p:nvPr/>
        </p:nvGrpSpPr>
        <p:grpSpPr>
          <a:xfrm>
            <a:off x="971998" y="887848"/>
            <a:ext cx="7200000" cy="4680000"/>
            <a:chOff x="971998" y="887848"/>
            <a:chExt cx="7200000" cy="4680000"/>
          </a:xfrm>
        </p:grpSpPr>
        <p:graphicFrame>
          <p:nvGraphicFramePr>
            <p:cNvPr id="4" name="Grafikon 3"/>
            <p:cNvGraphicFramePr/>
            <p:nvPr>
              <p:extLst>
                <p:ext uri="{D42A27DB-BD31-4B8C-83A1-F6EECF244321}">
                  <p14:modId xmlns:p14="http://schemas.microsoft.com/office/powerpoint/2010/main" val="933489327"/>
                </p:ext>
              </p:extLst>
            </p:nvPr>
          </p:nvGraphicFramePr>
          <p:xfrm>
            <a:off x="971998" y="887848"/>
            <a:ext cx="7200000" cy="46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18147440-7534-4F3A-9099-CF0ECCE07B9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430859" y="2864292"/>
              <a:ext cx="234000" cy="468000"/>
            </a:xfrm>
            <a:custGeom>
              <a:avLst/>
              <a:gdLst>
                <a:gd name="T0" fmla="*/ 43 w 127"/>
                <a:gd name="T1" fmla="*/ 30 h 227"/>
                <a:gd name="T2" fmla="*/ 63 w 127"/>
                <a:gd name="T3" fmla="*/ 7 h 227"/>
                <a:gd name="T4" fmla="*/ 74 w 127"/>
                <a:gd name="T5" fmla="*/ 10 h 227"/>
                <a:gd name="T6" fmla="*/ 82 w 127"/>
                <a:gd name="T7" fmla="*/ 1 h 227"/>
                <a:gd name="T8" fmla="*/ 101 w 127"/>
                <a:gd name="T9" fmla="*/ 22 h 227"/>
                <a:gd name="T10" fmla="*/ 111 w 127"/>
                <a:gd name="T11" fmla="*/ 24 h 227"/>
                <a:gd name="T12" fmla="*/ 93 w 127"/>
                <a:gd name="T13" fmla="*/ 28 h 227"/>
                <a:gd name="T14" fmla="*/ 77 w 127"/>
                <a:gd name="T15" fmla="*/ 12 h 227"/>
                <a:gd name="T16" fmla="*/ 84 w 127"/>
                <a:gd name="T17" fmla="*/ 30 h 227"/>
                <a:gd name="T18" fmla="*/ 63 w 127"/>
                <a:gd name="T19" fmla="*/ 52 h 227"/>
                <a:gd name="T20" fmla="*/ 43 w 127"/>
                <a:gd name="T21" fmla="*/ 30 h 227"/>
                <a:gd name="T22" fmla="*/ 125 w 127"/>
                <a:gd name="T23" fmla="*/ 131 h 227"/>
                <a:gd name="T24" fmla="*/ 105 w 127"/>
                <a:gd name="T25" fmla="*/ 80 h 227"/>
                <a:gd name="T26" fmla="*/ 75 w 127"/>
                <a:gd name="T27" fmla="*/ 59 h 227"/>
                <a:gd name="T28" fmla="*/ 66 w 127"/>
                <a:gd name="T29" fmla="*/ 59 h 227"/>
                <a:gd name="T30" fmla="*/ 62 w 127"/>
                <a:gd name="T31" fmla="*/ 59 h 227"/>
                <a:gd name="T32" fmla="*/ 52 w 127"/>
                <a:gd name="T33" fmla="*/ 59 h 227"/>
                <a:gd name="T34" fmla="*/ 23 w 127"/>
                <a:gd name="T35" fmla="*/ 80 h 227"/>
                <a:gd name="T36" fmla="*/ 1 w 127"/>
                <a:gd name="T37" fmla="*/ 132 h 227"/>
                <a:gd name="T38" fmla="*/ 8 w 127"/>
                <a:gd name="T39" fmla="*/ 143 h 227"/>
                <a:gd name="T40" fmla="*/ 19 w 127"/>
                <a:gd name="T41" fmla="*/ 138 h 227"/>
                <a:gd name="T42" fmla="*/ 44 w 127"/>
                <a:gd name="T43" fmla="*/ 88 h 227"/>
                <a:gd name="T44" fmla="*/ 41 w 127"/>
                <a:gd name="T45" fmla="*/ 112 h 227"/>
                <a:gd name="T46" fmla="*/ 21 w 127"/>
                <a:gd name="T47" fmla="*/ 161 h 227"/>
                <a:gd name="T48" fmla="*/ 24 w 127"/>
                <a:gd name="T49" fmla="*/ 169 h 227"/>
                <a:gd name="T50" fmla="*/ 38 w 127"/>
                <a:gd name="T51" fmla="*/ 169 h 227"/>
                <a:gd name="T52" fmla="*/ 38 w 127"/>
                <a:gd name="T53" fmla="*/ 217 h 227"/>
                <a:gd name="T54" fmla="*/ 49 w 127"/>
                <a:gd name="T55" fmla="*/ 227 h 227"/>
                <a:gd name="T56" fmla="*/ 60 w 127"/>
                <a:gd name="T57" fmla="*/ 217 h 227"/>
                <a:gd name="T58" fmla="*/ 60 w 127"/>
                <a:gd name="T59" fmla="*/ 169 h 227"/>
                <a:gd name="T60" fmla="*/ 68 w 127"/>
                <a:gd name="T61" fmla="*/ 169 h 227"/>
                <a:gd name="T62" fmla="*/ 68 w 127"/>
                <a:gd name="T63" fmla="*/ 217 h 227"/>
                <a:gd name="T64" fmla="*/ 79 w 127"/>
                <a:gd name="T65" fmla="*/ 227 h 227"/>
                <a:gd name="T66" fmla="*/ 89 w 127"/>
                <a:gd name="T67" fmla="*/ 217 h 227"/>
                <a:gd name="T68" fmla="*/ 89 w 127"/>
                <a:gd name="T69" fmla="*/ 169 h 227"/>
                <a:gd name="T70" fmla="*/ 103 w 127"/>
                <a:gd name="T71" fmla="*/ 169 h 227"/>
                <a:gd name="T72" fmla="*/ 106 w 127"/>
                <a:gd name="T73" fmla="*/ 163 h 227"/>
                <a:gd name="T74" fmla="*/ 86 w 127"/>
                <a:gd name="T75" fmla="*/ 111 h 227"/>
                <a:gd name="T76" fmla="*/ 84 w 127"/>
                <a:gd name="T77" fmla="*/ 88 h 227"/>
                <a:gd name="T78" fmla="*/ 108 w 127"/>
                <a:gd name="T79" fmla="*/ 137 h 227"/>
                <a:gd name="T80" fmla="*/ 120 w 127"/>
                <a:gd name="T81" fmla="*/ 142 h 227"/>
                <a:gd name="T82" fmla="*/ 125 w 127"/>
                <a:gd name="T83" fmla="*/ 13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7" h="227">
                  <a:moveTo>
                    <a:pt x="43" y="30"/>
                  </a:moveTo>
                  <a:cubicBezTo>
                    <a:pt x="43" y="17"/>
                    <a:pt x="52" y="7"/>
                    <a:pt x="63" y="7"/>
                  </a:cubicBezTo>
                  <a:cubicBezTo>
                    <a:pt x="67" y="7"/>
                    <a:pt x="71" y="8"/>
                    <a:pt x="74" y="10"/>
                  </a:cubicBezTo>
                  <a:cubicBezTo>
                    <a:pt x="74" y="8"/>
                    <a:pt x="75" y="2"/>
                    <a:pt x="82" y="1"/>
                  </a:cubicBezTo>
                  <a:cubicBezTo>
                    <a:pt x="90" y="0"/>
                    <a:pt x="97" y="9"/>
                    <a:pt x="101" y="22"/>
                  </a:cubicBezTo>
                  <a:cubicBezTo>
                    <a:pt x="104" y="30"/>
                    <a:pt x="111" y="24"/>
                    <a:pt x="111" y="24"/>
                  </a:cubicBezTo>
                  <a:cubicBezTo>
                    <a:pt x="111" y="24"/>
                    <a:pt x="103" y="41"/>
                    <a:pt x="93" y="28"/>
                  </a:cubicBezTo>
                  <a:cubicBezTo>
                    <a:pt x="86" y="19"/>
                    <a:pt x="84" y="12"/>
                    <a:pt x="77" y="12"/>
                  </a:cubicBezTo>
                  <a:cubicBezTo>
                    <a:pt x="81" y="17"/>
                    <a:pt x="84" y="23"/>
                    <a:pt x="84" y="30"/>
                  </a:cubicBezTo>
                  <a:cubicBezTo>
                    <a:pt x="84" y="42"/>
                    <a:pt x="75" y="52"/>
                    <a:pt x="63" y="52"/>
                  </a:cubicBezTo>
                  <a:cubicBezTo>
                    <a:pt x="52" y="52"/>
                    <a:pt x="43" y="42"/>
                    <a:pt x="43" y="30"/>
                  </a:cubicBezTo>
                  <a:close/>
                  <a:moveTo>
                    <a:pt x="125" y="131"/>
                  </a:moveTo>
                  <a:cubicBezTo>
                    <a:pt x="125" y="131"/>
                    <a:pt x="105" y="80"/>
                    <a:pt x="105" y="80"/>
                  </a:cubicBezTo>
                  <a:cubicBezTo>
                    <a:pt x="97" y="63"/>
                    <a:pt x="81" y="59"/>
                    <a:pt x="75" y="59"/>
                  </a:cubicBezTo>
                  <a:cubicBezTo>
                    <a:pt x="69" y="59"/>
                    <a:pt x="71" y="59"/>
                    <a:pt x="66" y="59"/>
                  </a:cubicBezTo>
                  <a:cubicBezTo>
                    <a:pt x="64" y="59"/>
                    <a:pt x="63" y="59"/>
                    <a:pt x="62" y="59"/>
                  </a:cubicBezTo>
                  <a:cubicBezTo>
                    <a:pt x="57" y="59"/>
                    <a:pt x="58" y="59"/>
                    <a:pt x="52" y="59"/>
                  </a:cubicBezTo>
                  <a:cubicBezTo>
                    <a:pt x="47" y="59"/>
                    <a:pt x="31" y="63"/>
                    <a:pt x="23" y="80"/>
                  </a:cubicBezTo>
                  <a:cubicBezTo>
                    <a:pt x="23" y="81"/>
                    <a:pt x="20" y="85"/>
                    <a:pt x="1" y="132"/>
                  </a:cubicBezTo>
                  <a:cubicBezTo>
                    <a:pt x="0" y="136"/>
                    <a:pt x="3" y="141"/>
                    <a:pt x="8" y="143"/>
                  </a:cubicBezTo>
                  <a:cubicBezTo>
                    <a:pt x="12" y="144"/>
                    <a:pt x="18" y="142"/>
                    <a:pt x="19" y="138"/>
                  </a:cubicBezTo>
                  <a:cubicBezTo>
                    <a:pt x="19" y="138"/>
                    <a:pt x="42" y="79"/>
                    <a:pt x="44" y="88"/>
                  </a:cubicBezTo>
                  <a:cubicBezTo>
                    <a:pt x="45" y="93"/>
                    <a:pt x="45" y="95"/>
                    <a:pt x="41" y="112"/>
                  </a:cubicBezTo>
                  <a:cubicBezTo>
                    <a:pt x="35" y="132"/>
                    <a:pt x="24" y="151"/>
                    <a:pt x="21" y="161"/>
                  </a:cubicBezTo>
                  <a:cubicBezTo>
                    <a:pt x="19" y="169"/>
                    <a:pt x="24" y="169"/>
                    <a:pt x="24" y="169"/>
                  </a:cubicBezTo>
                  <a:cubicBezTo>
                    <a:pt x="24" y="169"/>
                    <a:pt x="24" y="169"/>
                    <a:pt x="38" y="169"/>
                  </a:cubicBezTo>
                  <a:cubicBezTo>
                    <a:pt x="38" y="172"/>
                    <a:pt x="38" y="181"/>
                    <a:pt x="38" y="217"/>
                  </a:cubicBezTo>
                  <a:cubicBezTo>
                    <a:pt x="38" y="222"/>
                    <a:pt x="43" y="227"/>
                    <a:pt x="49" y="227"/>
                  </a:cubicBezTo>
                  <a:cubicBezTo>
                    <a:pt x="55" y="227"/>
                    <a:pt x="60" y="222"/>
                    <a:pt x="60" y="217"/>
                  </a:cubicBezTo>
                  <a:cubicBezTo>
                    <a:pt x="60" y="214"/>
                    <a:pt x="60" y="204"/>
                    <a:pt x="60" y="169"/>
                  </a:cubicBezTo>
                  <a:cubicBezTo>
                    <a:pt x="60" y="169"/>
                    <a:pt x="60" y="169"/>
                    <a:pt x="68" y="169"/>
                  </a:cubicBezTo>
                  <a:cubicBezTo>
                    <a:pt x="68" y="172"/>
                    <a:pt x="68" y="181"/>
                    <a:pt x="68" y="217"/>
                  </a:cubicBezTo>
                  <a:cubicBezTo>
                    <a:pt x="68" y="222"/>
                    <a:pt x="72" y="227"/>
                    <a:pt x="79" y="227"/>
                  </a:cubicBezTo>
                  <a:cubicBezTo>
                    <a:pt x="85" y="227"/>
                    <a:pt x="89" y="222"/>
                    <a:pt x="89" y="217"/>
                  </a:cubicBezTo>
                  <a:cubicBezTo>
                    <a:pt x="89" y="214"/>
                    <a:pt x="89" y="204"/>
                    <a:pt x="89" y="169"/>
                  </a:cubicBezTo>
                  <a:cubicBezTo>
                    <a:pt x="89" y="169"/>
                    <a:pt x="89" y="169"/>
                    <a:pt x="103" y="169"/>
                  </a:cubicBezTo>
                  <a:cubicBezTo>
                    <a:pt x="103" y="169"/>
                    <a:pt x="108" y="169"/>
                    <a:pt x="106" y="163"/>
                  </a:cubicBezTo>
                  <a:cubicBezTo>
                    <a:pt x="104" y="151"/>
                    <a:pt x="92" y="132"/>
                    <a:pt x="86" y="111"/>
                  </a:cubicBezTo>
                  <a:cubicBezTo>
                    <a:pt x="83" y="94"/>
                    <a:pt x="84" y="91"/>
                    <a:pt x="84" y="88"/>
                  </a:cubicBezTo>
                  <a:cubicBezTo>
                    <a:pt x="84" y="84"/>
                    <a:pt x="93" y="96"/>
                    <a:pt x="108" y="137"/>
                  </a:cubicBezTo>
                  <a:cubicBezTo>
                    <a:pt x="110" y="141"/>
                    <a:pt x="114" y="144"/>
                    <a:pt x="120" y="142"/>
                  </a:cubicBezTo>
                  <a:cubicBezTo>
                    <a:pt x="124" y="141"/>
                    <a:pt x="127" y="136"/>
                    <a:pt x="125" y="131"/>
                  </a:cubicBezTo>
                  <a:close/>
                </a:path>
              </a:pathLst>
            </a:custGeom>
            <a:solidFill>
              <a:srgbClr val="E6AF0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B78F5E76-336E-4B5D-9988-26E311CFD2F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934484" y="3241416"/>
              <a:ext cx="204750" cy="468000"/>
            </a:xfrm>
            <a:custGeom>
              <a:avLst/>
              <a:gdLst>
                <a:gd name="T0" fmla="*/ 36 w 111"/>
                <a:gd name="T1" fmla="*/ 33 h 246"/>
                <a:gd name="T2" fmla="*/ 41 w 111"/>
                <a:gd name="T3" fmla="*/ 17 h 246"/>
                <a:gd name="T4" fmla="*/ 41 w 111"/>
                <a:gd name="T5" fmla="*/ 17 h 246"/>
                <a:gd name="T6" fmla="*/ 44 w 111"/>
                <a:gd name="T7" fmla="*/ 6 h 246"/>
                <a:gd name="T8" fmla="*/ 49 w 111"/>
                <a:gd name="T9" fmla="*/ 10 h 246"/>
                <a:gd name="T10" fmla="*/ 55 w 111"/>
                <a:gd name="T11" fmla="*/ 0 h 246"/>
                <a:gd name="T12" fmla="*/ 63 w 111"/>
                <a:gd name="T13" fmla="*/ 11 h 246"/>
                <a:gd name="T14" fmla="*/ 68 w 111"/>
                <a:gd name="T15" fmla="*/ 9 h 246"/>
                <a:gd name="T16" fmla="*/ 69 w 111"/>
                <a:gd name="T17" fmla="*/ 16 h 246"/>
                <a:gd name="T18" fmla="*/ 76 w 111"/>
                <a:gd name="T19" fmla="*/ 33 h 246"/>
                <a:gd name="T20" fmla="*/ 56 w 111"/>
                <a:gd name="T21" fmla="*/ 56 h 246"/>
                <a:gd name="T22" fmla="*/ 36 w 111"/>
                <a:gd name="T23" fmla="*/ 33 h 246"/>
                <a:gd name="T24" fmla="*/ 73 w 111"/>
                <a:gd name="T25" fmla="*/ 62 h 246"/>
                <a:gd name="T26" fmla="*/ 39 w 111"/>
                <a:gd name="T27" fmla="*/ 62 h 246"/>
                <a:gd name="T28" fmla="*/ 0 w 111"/>
                <a:gd name="T29" fmla="*/ 105 h 246"/>
                <a:gd name="T30" fmla="*/ 0 w 111"/>
                <a:gd name="T31" fmla="*/ 146 h 246"/>
                <a:gd name="T32" fmla="*/ 10 w 111"/>
                <a:gd name="T33" fmla="*/ 156 h 246"/>
                <a:gd name="T34" fmla="*/ 21 w 111"/>
                <a:gd name="T35" fmla="*/ 146 h 246"/>
                <a:gd name="T36" fmla="*/ 21 w 111"/>
                <a:gd name="T37" fmla="*/ 114 h 246"/>
                <a:gd name="T38" fmla="*/ 28 w 111"/>
                <a:gd name="T39" fmla="*/ 95 h 246"/>
                <a:gd name="T40" fmla="*/ 28 w 111"/>
                <a:gd name="T41" fmla="*/ 115 h 246"/>
                <a:gd name="T42" fmla="*/ 28 w 111"/>
                <a:gd name="T43" fmla="*/ 152 h 246"/>
                <a:gd name="T44" fmla="*/ 28 w 111"/>
                <a:gd name="T45" fmla="*/ 218 h 246"/>
                <a:gd name="T46" fmla="*/ 40 w 111"/>
                <a:gd name="T47" fmla="*/ 231 h 246"/>
                <a:gd name="T48" fmla="*/ 53 w 111"/>
                <a:gd name="T49" fmla="*/ 218 h 246"/>
                <a:gd name="T50" fmla="*/ 53 w 111"/>
                <a:gd name="T51" fmla="*/ 158 h 246"/>
                <a:gd name="T52" fmla="*/ 59 w 111"/>
                <a:gd name="T53" fmla="*/ 158 h 246"/>
                <a:gd name="T54" fmla="*/ 60 w 111"/>
                <a:gd name="T55" fmla="*/ 219 h 246"/>
                <a:gd name="T56" fmla="*/ 72 w 111"/>
                <a:gd name="T57" fmla="*/ 232 h 246"/>
                <a:gd name="T58" fmla="*/ 85 w 111"/>
                <a:gd name="T59" fmla="*/ 219 h 246"/>
                <a:gd name="T60" fmla="*/ 85 w 111"/>
                <a:gd name="T61" fmla="*/ 152 h 246"/>
                <a:gd name="T62" fmla="*/ 85 w 111"/>
                <a:gd name="T63" fmla="*/ 116 h 246"/>
                <a:gd name="T64" fmla="*/ 85 w 111"/>
                <a:gd name="T65" fmla="*/ 95 h 246"/>
                <a:gd name="T66" fmla="*/ 91 w 111"/>
                <a:gd name="T67" fmla="*/ 114 h 246"/>
                <a:gd name="T68" fmla="*/ 91 w 111"/>
                <a:gd name="T69" fmla="*/ 146 h 246"/>
                <a:gd name="T70" fmla="*/ 101 w 111"/>
                <a:gd name="T71" fmla="*/ 156 h 246"/>
                <a:gd name="T72" fmla="*/ 111 w 111"/>
                <a:gd name="T73" fmla="*/ 146 h 246"/>
                <a:gd name="T74" fmla="*/ 111 w 111"/>
                <a:gd name="T75" fmla="*/ 105 h 246"/>
                <a:gd name="T76" fmla="*/ 73 w 111"/>
                <a:gd name="T77" fmla="*/ 6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1" h="246">
                  <a:moveTo>
                    <a:pt x="36" y="33"/>
                  </a:moveTo>
                  <a:cubicBezTo>
                    <a:pt x="36" y="27"/>
                    <a:pt x="38" y="21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2" y="16"/>
                    <a:pt x="44" y="8"/>
                    <a:pt x="44" y="6"/>
                  </a:cubicBezTo>
                  <a:cubicBezTo>
                    <a:pt x="45" y="6"/>
                    <a:pt x="48" y="9"/>
                    <a:pt x="49" y="10"/>
                  </a:cubicBezTo>
                  <a:cubicBezTo>
                    <a:pt x="52" y="12"/>
                    <a:pt x="56" y="5"/>
                    <a:pt x="55" y="0"/>
                  </a:cubicBezTo>
                  <a:cubicBezTo>
                    <a:pt x="58" y="4"/>
                    <a:pt x="61" y="9"/>
                    <a:pt x="63" y="11"/>
                  </a:cubicBezTo>
                  <a:cubicBezTo>
                    <a:pt x="64" y="12"/>
                    <a:pt x="67" y="11"/>
                    <a:pt x="68" y="9"/>
                  </a:cubicBezTo>
                  <a:cubicBezTo>
                    <a:pt x="69" y="12"/>
                    <a:pt x="68" y="14"/>
                    <a:pt x="69" y="16"/>
                  </a:cubicBezTo>
                  <a:cubicBezTo>
                    <a:pt x="72" y="19"/>
                    <a:pt x="76" y="26"/>
                    <a:pt x="76" y="33"/>
                  </a:cubicBezTo>
                  <a:cubicBezTo>
                    <a:pt x="76" y="45"/>
                    <a:pt x="67" y="56"/>
                    <a:pt x="56" y="56"/>
                  </a:cubicBezTo>
                  <a:cubicBezTo>
                    <a:pt x="44" y="56"/>
                    <a:pt x="36" y="45"/>
                    <a:pt x="36" y="33"/>
                  </a:cubicBezTo>
                  <a:close/>
                  <a:moveTo>
                    <a:pt x="73" y="62"/>
                  </a:moveTo>
                  <a:cubicBezTo>
                    <a:pt x="39" y="62"/>
                    <a:pt x="39" y="62"/>
                    <a:pt x="39" y="62"/>
                  </a:cubicBezTo>
                  <a:cubicBezTo>
                    <a:pt x="11" y="62"/>
                    <a:pt x="0" y="95"/>
                    <a:pt x="0" y="105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52"/>
                    <a:pt x="5" y="156"/>
                    <a:pt x="10" y="156"/>
                  </a:cubicBezTo>
                  <a:cubicBezTo>
                    <a:pt x="16" y="156"/>
                    <a:pt x="21" y="152"/>
                    <a:pt x="21" y="146"/>
                  </a:cubicBezTo>
                  <a:cubicBezTo>
                    <a:pt x="21" y="125"/>
                    <a:pt x="21" y="117"/>
                    <a:pt x="21" y="114"/>
                  </a:cubicBezTo>
                  <a:cubicBezTo>
                    <a:pt x="21" y="114"/>
                    <a:pt x="20" y="95"/>
                    <a:pt x="28" y="95"/>
                  </a:cubicBezTo>
                  <a:cubicBezTo>
                    <a:pt x="28" y="102"/>
                    <a:pt x="28" y="115"/>
                    <a:pt x="28" y="115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7"/>
                    <a:pt x="28" y="212"/>
                    <a:pt x="28" y="218"/>
                  </a:cubicBezTo>
                  <a:cubicBezTo>
                    <a:pt x="28" y="225"/>
                    <a:pt x="33" y="231"/>
                    <a:pt x="40" y="231"/>
                  </a:cubicBezTo>
                  <a:cubicBezTo>
                    <a:pt x="47" y="231"/>
                    <a:pt x="53" y="225"/>
                    <a:pt x="53" y="218"/>
                  </a:cubicBezTo>
                  <a:cubicBezTo>
                    <a:pt x="53" y="172"/>
                    <a:pt x="53" y="158"/>
                    <a:pt x="53" y="158"/>
                  </a:cubicBezTo>
                  <a:cubicBezTo>
                    <a:pt x="59" y="158"/>
                    <a:pt x="59" y="158"/>
                    <a:pt x="59" y="158"/>
                  </a:cubicBezTo>
                  <a:cubicBezTo>
                    <a:pt x="60" y="246"/>
                    <a:pt x="60" y="219"/>
                    <a:pt x="60" y="219"/>
                  </a:cubicBezTo>
                  <a:cubicBezTo>
                    <a:pt x="60" y="226"/>
                    <a:pt x="65" y="232"/>
                    <a:pt x="72" y="232"/>
                  </a:cubicBezTo>
                  <a:cubicBezTo>
                    <a:pt x="80" y="232"/>
                    <a:pt x="85" y="226"/>
                    <a:pt x="85" y="219"/>
                  </a:cubicBezTo>
                  <a:cubicBezTo>
                    <a:pt x="85" y="181"/>
                    <a:pt x="85" y="152"/>
                    <a:pt x="85" y="152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5" y="116"/>
                    <a:pt x="85" y="107"/>
                    <a:pt x="85" y="95"/>
                  </a:cubicBezTo>
                  <a:cubicBezTo>
                    <a:pt x="91" y="97"/>
                    <a:pt x="91" y="114"/>
                    <a:pt x="91" y="114"/>
                  </a:cubicBezTo>
                  <a:cubicBezTo>
                    <a:pt x="91" y="136"/>
                    <a:pt x="91" y="144"/>
                    <a:pt x="91" y="146"/>
                  </a:cubicBezTo>
                  <a:cubicBezTo>
                    <a:pt x="91" y="152"/>
                    <a:pt x="96" y="156"/>
                    <a:pt x="101" y="156"/>
                  </a:cubicBezTo>
                  <a:cubicBezTo>
                    <a:pt x="106" y="156"/>
                    <a:pt x="111" y="152"/>
                    <a:pt x="111" y="146"/>
                  </a:cubicBezTo>
                  <a:cubicBezTo>
                    <a:pt x="111" y="105"/>
                    <a:pt x="111" y="105"/>
                    <a:pt x="111" y="105"/>
                  </a:cubicBezTo>
                  <a:cubicBezTo>
                    <a:pt x="110" y="95"/>
                    <a:pt x="102" y="62"/>
                    <a:pt x="73" y="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5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0"/>
            <a:ext cx="9144000" cy="7232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hr-HR" sz="25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Pokazatelji ugroženosti mentalnog zdravlja</a:t>
            </a:r>
          </a:p>
          <a:p>
            <a:pPr algn="ctr"/>
            <a:r>
              <a:rPr lang="hr-H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(odgovori u kategorijama: </a:t>
            </a:r>
            <a:r>
              <a:rPr lang="hr-HR" sz="1600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često</a:t>
            </a:r>
            <a:r>
              <a:rPr lang="hr-H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hr-HR" sz="1600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vrlo često </a:t>
            </a:r>
            <a:r>
              <a:rPr lang="hr-H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posljednja dva tjedna)</a:t>
            </a:r>
            <a:endParaRPr lang="hr-HR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0" y="799587"/>
            <a:ext cx="91440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a 3"/>
          <p:cNvGrpSpPr/>
          <p:nvPr/>
        </p:nvGrpSpPr>
        <p:grpSpPr>
          <a:xfrm>
            <a:off x="972000" y="1313054"/>
            <a:ext cx="7200000" cy="4682671"/>
            <a:chOff x="972000" y="1313054"/>
            <a:chExt cx="7200000" cy="4682671"/>
          </a:xfrm>
        </p:grpSpPr>
        <p:graphicFrame>
          <p:nvGraphicFramePr>
            <p:cNvPr id="2" name="Grafikon 1"/>
            <p:cNvGraphicFramePr/>
            <p:nvPr>
              <p:extLst/>
            </p:nvPr>
          </p:nvGraphicFramePr>
          <p:xfrm>
            <a:off x="972000" y="1313054"/>
            <a:ext cx="7200000" cy="46826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18147440-7534-4F3A-9099-CF0ECCE07B9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150968" y="2733765"/>
              <a:ext cx="234000" cy="468000"/>
            </a:xfrm>
            <a:custGeom>
              <a:avLst/>
              <a:gdLst>
                <a:gd name="T0" fmla="*/ 43 w 127"/>
                <a:gd name="T1" fmla="*/ 30 h 227"/>
                <a:gd name="T2" fmla="*/ 63 w 127"/>
                <a:gd name="T3" fmla="*/ 7 h 227"/>
                <a:gd name="T4" fmla="*/ 74 w 127"/>
                <a:gd name="T5" fmla="*/ 10 h 227"/>
                <a:gd name="T6" fmla="*/ 82 w 127"/>
                <a:gd name="T7" fmla="*/ 1 h 227"/>
                <a:gd name="T8" fmla="*/ 101 w 127"/>
                <a:gd name="T9" fmla="*/ 22 h 227"/>
                <a:gd name="T10" fmla="*/ 111 w 127"/>
                <a:gd name="T11" fmla="*/ 24 h 227"/>
                <a:gd name="T12" fmla="*/ 93 w 127"/>
                <a:gd name="T13" fmla="*/ 28 h 227"/>
                <a:gd name="T14" fmla="*/ 77 w 127"/>
                <a:gd name="T15" fmla="*/ 12 h 227"/>
                <a:gd name="T16" fmla="*/ 84 w 127"/>
                <a:gd name="T17" fmla="*/ 30 h 227"/>
                <a:gd name="T18" fmla="*/ 63 w 127"/>
                <a:gd name="T19" fmla="*/ 52 h 227"/>
                <a:gd name="T20" fmla="*/ 43 w 127"/>
                <a:gd name="T21" fmla="*/ 30 h 227"/>
                <a:gd name="T22" fmla="*/ 125 w 127"/>
                <a:gd name="T23" fmla="*/ 131 h 227"/>
                <a:gd name="T24" fmla="*/ 105 w 127"/>
                <a:gd name="T25" fmla="*/ 80 h 227"/>
                <a:gd name="T26" fmla="*/ 75 w 127"/>
                <a:gd name="T27" fmla="*/ 59 h 227"/>
                <a:gd name="T28" fmla="*/ 66 w 127"/>
                <a:gd name="T29" fmla="*/ 59 h 227"/>
                <a:gd name="T30" fmla="*/ 62 w 127"/>
                <a:gd name="T31" fmla="*/ 59 h 227"/>
                <a:gd name="T32" fmla="*/ 52 w 127"/>
                <a:gd name="T33" fmla="*/ 59 h 227"/>
                <a:gd name="T34" fmla="*/ 23 w 127"/>
                <a:gd name="T35" fmla="*/ 80 h 227"/>
                <a:gd name="T36" fmla="*/ 1 w 127"/>
                <a:gd name="T37" fmla="*/ 132 h 227"/>
                <a:gd name="T38" fmla="*/ 8 w 127"/>
                <a:gd name="T39" fmla="*/ 143 h 227"/>
                <a:gd name="T40" fmla="*/ 19 w 127"/>
                <a:gd name="T41" fmla="*/ 138 h 227"/>
                <a:gd name="T42" fmla="*/ 44 w 127"/>
                <a:gd name="T43" fmla="*/ 88 h 227"/>
                <a:gd name="T44" fmla="*/ 41 w 127"/>
                <a:gd name="T45" fmla="*/ 112 h 227"/>
                <a:gd name="T46" fmla="*/ 21 w 127"/>
                <a:gd name="T47" fmla="*/ 161 h 227"/>
                <a:gd name="T48" fmla="*/ 24 w 127"/>
                <a:gd name="T49" fmla="*/ 169 h 227"/>
                <a:gd name="T50" fmla="*/ 38 w 127"/>
                <a:gd name="T51" fmla="*/ 169 h 227"/>
                <a:gd name="T52" fmla="*/ 38 w 127"/>
                <a:gd name="T53" fmla="*/ 217 h 227"/>
                <a:gd name="T54" fmla="*/ 49 w 127"/>
                <a:gd name="T55" fmla="*/ 227 h 227"/>
                <a:gd name="T56" fmla="*/ 60 w 127"/>
                <a:gd name="T57" fmla="*/ 217 h 227"/>
                <a:gd name="T58" fmla="*/ 60 w 127"/>
                <a:gd name="T59" fmla="*/ 169 h 227"/>
                <a:gd name="T60" fmla="*/ 68 w 127"/>
                <a:gd name="T61" fmla="*/ 169 h 227"/>
                <a:gd name="T62" fmla="*/ 68 w 127"/>
                <a:gd name="T63" fmla="*/ 217 h 227"/>
                <a:gd name="T64" fmla="*/ 79 w 127"/>
                <a:gd name="T65" fmla="*/ 227 h 227"/>
                <a:gd name="T66" fmla="*/ 89 w 127"/>
                <a:gd name="T67" fmla="*/ 217 h 227"/>
                <a:gd name="T68" fmla="*/ 89 w 127"/>
                <a:gd name="T69" fmla="*/ 169 h 227"/>
                <a:gd name="T70" fmla="*/ 103 w 127"/>
                <a:gd name="T71" fmla="*/ 169 h 227"/>
                <a:gd name="T72" fmla="*/ 106 w 127"/>
                <a:gd name="T73" fmla="*/ 163 h 227"/>
                <a:gd name="T74" fmla="*/ 86 w 127"/>
                <a:gd name="T75" fmla="*/ 111 h 227"/>
                <a:gd name="T76" fmla="*/ 84 w 127"/>
                <a:gd name="T77" fmla="*/ 88 h 227"/>
                <a:gd name="T78" fmla="*/ 108 w 127"/>
                <a:gd name="T79" fmla="*/ 137 h 227"/>
                <a:gd name="T80" fmla="*/ 120 w 127"/>
                <a:gd name="T81" fmla="*/ 142 h 227"/>
                <a:gd name="T82" fmla="*/ 125 w 127"/>
                <a:gd name="T83" fmla="*/ 13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7" h="227">
                  <a:moveTo>
                    <a:pt x="43" y="30"/>
                  </a:moveTo>
                  <a:cubicBezTo>
                    <a:pt x="43" y="17"/>
                    <a:pt x="52" y="7"/>
                    <a:pt x="63" y="7"/>
                  </a:cubicBezTo>
                  <a:cubicBezTo>
                    <a:pt x="67" y="7"/>
                    <a:pt x="71" y="8"/>
                    <a:pt x="74" y="10"/>
                  </a:cubicBezTo>
                  <a:cubicBezTo>
                    <a:pt x="74" y="8"/>
                    <a:pt x="75" y="2"/>
                    <a:pt x="82" y="1"/>
                  </a:cubicBezTo>
                  <a:cubicBezTo>
                    <a:pt x="90" y="0"/>
                    <a:pt x="97" y="9"/>
                    <a:pt x="101" y="22"/>
                  </a:cubicBezTo>
                  <a:cubicBezTo>
                    <a:pt x="104" y="30"/>
                    <a:pt x="111" y="24"/>
                    <a:pt x="111" y="24"/>
                  </a:cubicBezTo>
                  <a:cubicBezTo>
                    <a:pt x="111" y="24"/>
                    <a:pt x="103" y="41"/>
                    <a:pt x="93" y="28"/>
                  </a:cubicBezTo>
                  <a:cubicBezTo>
                    <a:pt x="86" y="19"/>
                    <a:pt x="84" y="12"/>
                    <a:pt x="77" y="12"/>
                  </a:cubicBezTo>
                  <a:cubicBezTo>
                    <a:pt x="81" y="17"/>
                    <a:pt x="84" y="23"/>
                    <a:pt x="84" y="30"/>
                  </a:cubicBezTo>
                  <a:cubicBezTo>
                    <a:pt x="84" y="42"/>
                    <a:pt x="75" y="52"/>
                    <a:pt x="63" y="52"/>
                  </a:cubicBezTo>
                  <a:cubicBezTo>
                    <a:pt x="52" y="52"/>
                    <a:pt x="43" y="42"/>
                    <a:pt x="43" y="30"/>
                  </a:cubicBezTo>
                  <a:close/>
                  <a:moveTo>
                    <a:pt x="125" y="131"/>
                  </a:moveTo>
                  <a:cubicBezTo>
                    <a:pt x="125" y="131"/>
                    <a:pt x="105" y="80"/>
                    <a:pt x="105" y="80"/>
                  </a:cubicBezTo>
                  <a:cubicBezTo>
                    <a:pt x="97" y="63"/>
                    <a:pt x="81" y="59"/>
                    <a:pt x="75" y="59"/>
                  </a:cubicBezTo>
                  <a:cubicBezTo>
                    <a:pt x="69" y="59"/>
                    <a:pt x="71" y="59"/>
                    <a:pt x="66" y="59"/>
                  </a:cubicBezTo>
                  <a:cubicBezTo>
                    <a:pt x="64" y="59"/>
                    <a:pt x="63" y="59"/>
                    <a:pt x="62" y="59"/>
                  </a:cubicBezTo>
                  <a:cubicBezTo>
                    <a:pt x="57" y="59"/>
                    <a:pt x="58" y="59"/>
                    <a:pt x="52" y="59"/>
                  </a:cubicBezTo>
                  <a:cubicBezTo>
                    <a:pt x="47" y="59"/>
                    <a:pt x="31" y="63"/>
                    <a:pt x="23" y="80"/>
                  </a:cubicBezTo>
                  <a:cubicBezTo>
                    <a:pt x="23" y="81"/>
                    <a:pt x="20" y="85"/>
                    <a:pt x="1" y="132"/>
                  </a:cubicBezTo>
                  <a:cubicBezTo>
                    <a:pt x="0" y="136"/>
                    <a:pt x="3" y="141"/>
                    <a:pt x="8" y="143"/>
                  </a:cubicBezTo>
                  <a:cubicBezTo>
                    <a:pt x="12" y="144"/>
                    <a:pt x="18" y="142"/>
                    <a:pt x="19" y="138"/>
                  </a:cubicBezTo>
                  <a:cubicBezTo>
                    <a:pt x="19" y="138"/>
                    <a:pt x="42" y="79"/>
                    <a:pt x="44" y="88"/>
                  </a:cubicBezTo>
                  <a:cubicBezTo>
                    <a:pt x="45" y="93"/>
                    <a:pt x="45" y="95"/>
                    <a:pt x="41" y="112"/>
                  </a:cubicBezTo>
                  <a:cubicBezTo>
                    <a:pt x="35" y="132"/>
                    <a:pt x="24" y="151"/>
                    <a:pt x="21" y="161"/>
                  </a:cubicBezTo>
                  <a:cubicBezTo>
                    <a:pt x="19" y="169"/>
                    <a:pt x="24" y="169"/>
                    <a:pt x="24" y="169"/>
                  </a:cubicBezTo>
                  <a:cubicBezTo>
                    <a:pt x="24" y="169"/>
                    <a:pt x="24" y="169"/>
                    <a:pt x="38" y="169"/>
                  </a:cubicBezTo>
                  <a:cubicBezTo>
                    <a:pt x="38" y="172"/>
                    <a:pt x="38" y="181"/>
                    <a:pt x="38" y="217"/>
                  </a:cubicBezTo>
                  <a:cubicBezTo>
                    <a:pt x="38" y="222"/>
                    <a:pt x="43" y="227"/>
                    <a:pt x="49" y="227"/>
                  </a:cubicBezTo>
                  <a:cubicBezTo>
                    <a:pt x="55" y="227"/>
                    <a:pt x="60" y="222"/>
                    <a:pt x="60" y="217"/>
                  </a:cubicBezTo>
                  <a:cubicBezTo>
                    <a:pt x="60" y="214"/>
                    <a:pt x="60" y="204"/>
                    <a:pt x="60" y="169"/>
                  </a:cubicBezTo>
                  <a:cubicBezTo>
                    <a:pt x="60" y="169"/>
                    <a:pt x="60" y="169"/>
                    <a:pt x="68" y="169"/>
                  </a:cubicBezTo>
                  <a:cubicBezTo>
                    <a:pt x="68" y="172"/>
                    <a:pt x="68" y="181"/>
                    <a:pt x="68" y="217"/>
                  </a:cubicBezTo>
                  <a:cubicBezTo>
                    <a:pt x="68" y="222"/>
                    <a:pt x="72" y="227"/>
                    <a:pt x="79" y="227"/>
                  </a:cubicBezTo>
                  <a:cubicBezTo>
                    <a:pt x="85" y="227"/>
                    <a:pt x="89" y="222"/>
                    <a:pt x="89" y="217"/>
                  </a:cubicBezTo>
                  <a:cubicBezTo>
                    <a:pt x="89" y="214"/>
                    <a:pt x="89" y="204"/>
                    <a:pt x="89" y="169"/>
                  </a:cubicBezTo>
                  <a:cubicBezTo>
                    <a:pt x="89" y="169"/>
                    <a:pt x="89" y="169"/>
                    <a:pt x="103" y="169"/>
                  </a:cubicBezTo>
                  <a:cubicBezTo>
                    <a:pt x="103" y="169"/>
                    <a:pt x="108" y="169"/>
                    <a:pt x="106" y="163"/>
                  </a:cubicBezTo>
                  <a:cubicBezTo>
                    <a:pt x="104" y="151"/>
                    <a:pt x="92" y="132"/>
                    <a:pt x="86" y="111"/>
                  </a:cubicBezTo>
                  <a:cubicBezTo>
                    <a:pt x="83" y="94"/>
                    <a:pt x="84" y="91"/>
                    <a:pt x="84" y="88"/>
                  </a:cubicBezTo>
                  <a:cubicBezTo>
                    <a:pt x="84" y="84"/>
                    <a:pt x="93" y="96"/>
                    <a:pt x="108" y="137"/>
                  </a:cubicBezTo>
                  <a:cubicBezTo>
                    <a:pt x="110" y="141"/>
                    <a:pt x="114" y="144"/>
                    <a:pt x="120" y="142"/>
                  </a:cubicBezTo>
                  <a:cubicBezTo>
                    <a:pt x="124" y="141"/>
                    <a:pt x="127" y="136"/>
                    <a:pt x="125" y="131"/>
                  </a:cubicBezTo>
                  <a:close/>
                </a:path>
              </a:pathLst>
            </a:custGeom>
            <a:solidFill>
              <a:srgbClr val="E6AF0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B78F5E76-336E-4B5D-9988-26E311CFD2F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596277" y="3759021"/>
              <a:ext cx="204750" cy="468000"/>
            </a:xfrm>
            <a:custGeom>
              <a:avLst/>
              <a:gdLst>
                <a:gd name="T0" fmla="*/ 36 w 111"/>
                <a:gd name="T1" fmla="*/ 33 h 246"/>
                <a:gd name="T2" fmla="*/ 41 w 111"/>
                <a:gd name="T3" fmla="*/ 17 h 246"/>
                <a:gd name="T4" fmla="*/ 41 w 111"/>
                <a:gd name="T5" fmla="*/ 17 h 246"/>
                <a:gd name="T6" fmla="*/ 44 w 111"/>
                <a:gd name="T7" fmla="*/ 6 h 246"/>
                <a:gd name="T8" fmla="*/ 49 w 111"/>
                <a:gd name="T9" fmla="*/ 10 h 246"/>
                <a:gd name="T10" fmla="*/ 55 w 111"/>
                <a:gd name="T11" fmla="*/ 0 h 246"/>
                <a:gd name="T12" fmla="*/ 63 w 111"/>
                <a:gd name="T13" fmla="*/ 11 h 246"/>
                <a:gd name="T14" fmla="*/ 68 w 111"/>
                <a:gd name="T15" fmla="*/ 9 h 246"/>
                <a:gd name="T16" fmla="*/ 69 w 111"/>
                <a:gd name="T17" fmla="*/ 16 h 246"/>
                <a:gd name="T18" fmla="*/ 76 w 111"/>
                <a:gd name="T19" fmla="*/ 33 h 246"/>
                <a:gd name="T20" fmla="*/ 56 w 111"/>
                <a:gd name="T21" fmla="*/ 56 h 246"/>
                <a:gd name="T22" fmla="*/ 36 w 111"/>
                <a:gd name="T23" fmla="*/ 33 h 246"/>
                <a:gd name="T24" fmla="*/ 73 w 111"/>
                <a:gd name="T25" fmla="*/ 62 h 246"/>
                <a:gd name="T26" fmla="*/ 39 w 111"/>
                <a:gd name="T27" fmla="*/ 62 h 246"/>
                <a:gd name="T28" fmla="*/ 0 w 111"/>
                <a:gd name="T29" fmla="*/ 105 h 246"/>
                <a:gd name="T30" fmla="*/ 0 w 111"/>
                <a:gd name="T31" fmla="*/ 146 h 246"/>
                <a:gd name="T32" fmla="*/ 10 w 111"/>
                <a:gd name="T33" fmla="*/ 156 h 246"/>
                <a:gd name="T34" fmla="*/ 21 w 111"/>
                <a:gd name="T35" fmla="*/ 146 h 246"/>
                <a:gd name="T36" fmla="*/ 21 w 111"/>
                <a:gd name="T37" fmla="*/ 114 h 246"/>
                <a:gd name="T38" fmla="*/ 28 w 111"/>
                <a:gd name="T39" fmla="*/ 95 h 246"/>
                <a:gd name="T40" fmla="*/ 28 w 111"/>
                <a:gd name="T41" fmla="*/ 115 h 246"/>
                <a:gd name="T42" fmla="*/ 28 w 111"/>
                <a:gd name="T43" fmla="*/ 152 h 246"/>
                <a:gd name="T44" fmla="*/ 28 w 111"/>
                <a:gd name="T45" fmla="*/ 218 h 246"/>
                <a:gd name="T46" fmla="*/ 40 w 111"/>
                <a:gd name="T47" fmla="*/ 231 h 246"/>
                <a:gd name="T48" fmla="*/ 53 w 111"/>
                <a:gd name="T49" fmla="*/ 218 h 246"/>
                <a:gd name="T50" fmla="*/ 53 w 111"/>
                <a:gd name="T51" fmla="*/ 158 h 246"/>
                <a:gd name="T52" fmla="*/ 59 w 111"/>
                <a:gd name="T53" fmla="*/ 158 h 246"/>
                <a:gd name="T54" fmla="*/ 60 w 111"/>
                <a:gd name="T55" fmla="*/ 219 h 246"/>
                <a:gd name="T56" fmla="*/ 72 w 111"/>
                <a:gd name="T57" fmla="*/ 232 h 246"/>
                <a:gd name="T58" fmla="*/ 85 w 111"/>
                <a:gd name="T59" fmla="*/ 219 h 246"/>
                <a:gd name="T60" fmla="*/ 85 w 111"/>
                <a:gd name="T61" fmla="*/ 152 h 246"/>
                <a:gd name="T62" fmla="*/ 85 w 111"/>
                <a:gd name="T63" fmla="*/ 116 h 246"/>
                <a:gd name="T64" fmla="*/ 85 w 111"/>
                <a:gd name="T65" fmla="*/ 95 h 246"/>
                <a:gd name="T66" fmla="*/ 91 w 111"/>
                <a:gd name="T67" fmla="*/ 114 h 246"/>
                <a:gd name="T68" fmla="*/ 91 w 111"/>
                <a:gd name="T69" fmla="*/ 146 h 246"/>
                <a:gd name="T70" fmla="*/ 101 w 111"/>
                <a:gd name="T71" fmla="*/ 156 h 246"/>
                <a:gd name="T72" fmla="*/ 111 w 111"/>
                <a:gd name="T73" fmla="*/ 146 h 246"/>
                <a:gd name="T74" fmla="*/ 111 w 111"/>
                <a:gd name="T75" fmla="*/ 105 h 246"/>
                <a:gd name="T76" fmla="*/ 73 w 111"/>
                <a:gd name="T77" fmla="*/ 6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1" h="246">
                  <a:moveTo>
                    <a:pt x="36" y="33"/>
                  </a:moveTo>
                  <a:cubicBezTo>
                    <a:pt x="36" y="27"/>
                    <a:pt x="38" y="21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2" y="16"/>
                    <a:pt x="44" y="8"/>
                    <a:pt x="44" y="6"/>
                  </a:cubicBezTo>
                  <a:cubicBezTo>
                    <a:pt x="45" y="6"/>
                    <a:pt x="48" y="9"/>
                    <a:pt x="49" y="10"/>
                  </a:cubicBezTo>
                  <a:cubicBezTo>
                    <a:pt x="52" y="12"/>
                    <a:pt x="56" y="5"/>
                    <a:pt x="55" y="0"/>
                  </a:cubicBezTo>
                  <a:cubicBezTo>
                    <a:pt x="58" y="4"/>
                    <a:pt x="61" y="9"/>
                    <a:pt x="63" y="11"/>
                  </a:cubicBezTo>
                  <a:cubicBezTo>
                    <a:pt x="64" y="12"/>
                    <a:pt x="67" y="11"/>
                    <a:pt x="68" y="9"/>
                  </a:cubicBezTo>
                  <a:cubicBezTo>
                    <a:pt x="69" y="12"/>
                    <a:pt x="68" y="14"/>
                    <a:pt x="69" y="16"/>
                  </a:cubicBezTo>
                  <a:cubicBezTo>
                    <a:pt x="72" y="19"/>
                    <a:pt x="76" y="26"/>
                    <a:pt x="76" y="33"/>
                  </a:cubicBezTo>
                  <a:cubicBezTo>
                    <a:pt x="76" y="45"/>
                    <a:pt x="67" y="56"/>
                    <a:pt x="56" y="56"/>
                  </a:cubicBezTo>
                  <a:cubicBezTo>
                    <a:pt x="44" y="56"/>
                    <a:pt x="36" y="45"/>
                    <a:pt x="36" y="33"/>
                  </a:cubicBezTo>
                  <a:close/>
                  <a:moveTo>
                    <a:pt x="73" y="62"/>
                  </a:moveTo>
                  <a:cubicBezTo>
                    <a:pt x="39" y="62"/>
                    <a:pt x="39" y="62"/>
                    <a:pt x="39" y="62"/>
                  </a:cubicBezTo>
                  <a:cubicBezTo>
                    <a:pt x="11" y="62"/>
                    <a:pt x="0" y="95"/>
                    <a:pt x="0" y="105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52"/>
                    <a:pt x="5" y="156"/>
                    <a:pt x="10" y="156"/>
                  </a:cubicBezTo>
                  <a:cubicBezTo>
                    <a:pt x="16" y="156"/>
                    <a:pt x="21" y="152"/>
                    <a:pt x="21" y="146"/>
                  </a:cubicBezTo>
                  <a:cubicBezTo>
                    <a:pt x="21" y="125"/>
                    <a:pt x="21" y="117"/>
                    <a:pt x="21" y="114"/>
                  </a:cubicBezTo>
                  <a:cubicBezTo>
                    <a:pt x="21" y="114"/>
                    <a:pt x="20" y="95"/>
                    <a:pt x="28" y="95"/>
                  </a:cubicBezTo>
                  <a:cubicBezTo>
                    <a:pt x="28" y="102"/>
                    <a:pt x="28" y="115"/>
                    <a:pt x="28" y="115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7"/>
                    <a:pt x="28" y="212"/>
                    <a:pt x="28" y="218"/>
                  </a:cubicBezTo>
                  <a:cubicBezTo>
                    <a:pt x="28" y="225"/>
                    <a:pt x="33" y="231"/>
                    <a:pt x="40" y="231"/>
                  </a:cubicBezTo>
                  <a:cubicBezTo>
                    <a:pt x="47" y="231"/>
                    <a:pt x="53" y="225"/>
                    <a:pt x="53" y="218"/>
                  </a:cubicBezTo>
                  <a:cubicBezTo>
                    <a:pt x="53" y="172"/>
                    <a:pt x="53" y="158"/>
                    <a:pt x="53" y="158"/>
                  </a:cubicBezTo>
                  <a:cubicBezTo>
                    <a:pt x="59" y="158"/>
                    <a:pt x="59" y="158"/>
                    <a:pt x="59" y="158"/>
                  </a:cubicBezTo>
                  <a:cubicBezTo>
                    <a:pt x="60" y="246"/>
                    <a:pt x="60" y="219"/>
                    <a:pt x="60" y="219"/>
                  </a:cubicBezTo>
                  <a:cubicBezTo>
                    <a:pt x="60" y="226"/>
                    <a:pt x="65" y="232"/>
                    <a:pt x="72" y="232"/>
                  </a:cubicBezTo>
                  <a:cubicBezTo>
                    <a:pt x="80" y="232"/>
                    <a:pt x="85" y="226"/>
                    <a:pt x="85" y="219"/>
                  </a:cubicBezTo>
                  <a:cubicBezTo>
                    <a:pt x="85" y="181"/>
                    <a:pt x="85" y="152"/>
                    <a:pt x="85" y="152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5" y="116"/>
                    <a:pt x="85" y="107"/>
                    <a:pt x="85" y="95"/>
                  </a:cubicBezTo>
                  <a:cubicBezTo>
                    <a:pt x="91" y="97"/>
                    <a:pt x="91" y="114"/>
                    <a:pt x="91" y="114"/>
                  </a:cubicBezTo>
                  <a:cubicBezTo>
                    <a:pt x="91" y="136"/>
                    <a:pt x="91" y="144"/>
                    <a:pt x="91" y="146"/>
                  </a:cubicBezTo>
                  <a:cubicBezTo>
                    <a:pt x="91" y="152"/>
                    <a:pt x="96" y="156"/>
                    <a:pt x="101" y="156"/>
                  </a:cubicBezTo>
                  <a:cubicBezTo>
                    <a:pt x="106" y="156"/>
                    <a:pt x="111" y="152"/>
                    <a:pt x="111" y="146"/>
                  </a:cubicBezTo>
                  <a:cubicBezTo>
                    <a:pt x="111" y="105"/>
                    <a:pt x="111" y="105"/>
                    <a:pt x="111" y="105"/>
                  </a:cubicBezTo>
                  <a:cubicBezTo>
                    <a:pt x="110" y="95"/>
                    <a:pt x="102" y="62"/>
                    <a:pt x="73" y="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solidFill>
                  <a:srgbClr val="0070C0"/>
                </a:solidFill>
              </a:endParaRPr>
            </a:p>
          </p:txBody>
        </p:sp>
      </p:grpSp>
      <p:sp>
        <p:nvSpPr>
          <p:cNvPr id="9" name="TekstniOkvir 8"/>
          <p:cNvSpPr txBox="1"/>
          <p:nvPr/>
        </p:nvSpPr>
        <p:spPr>
          <a:xfrm>
            <a:off x="1384300" y="6195259"/>
            <a:ext cx="6544733" cy="3139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93663" indent="-93663" algn="ctr">
              <a:lnSpc>
                <a:spcPct val="90000"/>
              </a:lnSpc>
            </a:pPr>
            <a:r>
              <a:rPr lang="hr-HR" sz="1600" b="1" dirty="0" smtClean="0">
                <a:solidFill>
                  <a:srgbClr val="C00000"/>
                </a:solidFill>
              </a:rPr>
              <a:t>*</a:t>
            </a:r>
            <a:r>
              <a:rPr lang="hr-HR" sz="1400" dirty="0" smtClean="0"/>
              <a:t>Sve razlike u procjenama djevojaka i mladića su statistički značajne!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1065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0"/>
            <a:ext cx="9144000" cy="73372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2400" b="1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Koliko se dolje navedeno odnosi na tebe u posljednja dva tjedna?</a:t>
            </a:r>
            <a:endParaRPr lang="hr-HR" sz="2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r-H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(odgovori u kategorijama: </a:t>
            </a:r>
            <a:r>
              <a:rPr lang="hr-HR" sz="1600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uglavnom</a:t>
            </a:r>
            <a:r>
              <a:rPr lang="hr-HR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sz="1600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pl-PL" sz="16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potpunosti </a:t>
            </a:r>
            <a:r>
              <a:rPr lang="pl-PL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odnosi na mene</a:t>
            </a:r>
            <a:r>
              <a:rPr lang="hr-H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hr-HR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0" y="799587"/>
            <a:ext cx="91440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/>
          <p:cNvSpPr txBox="1"/>
          <p:nvPr/>
        </p:nvSpPr>
        <p:spPr>
          <a:xfrm>
            <a:off x="785308" y="5912792"/>
            <a:ext cx="7767021" cy="7017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93663" indent="-93663">
              <a:lnSpc>
                <a:spcPct val="90000"/>
              </a:lnSpc>
            </a:pPr>
            <a:r>
              <a:rPr lang="hr-HR" sz="1600" b="1" dirty="0" smtClean="0">
                <a:solidFill>
                  <a:srgbClr val="C00000"/>
                </a:solidFill>
              </a:rPr>
              <a:t>*</a:t>
            </a:r>
            <a:r>
              <a:rPr lang="hr-HR" sz="1400" dirty="0" smtClean="0"/>
              <a:t>Sve razlike u procjenama djevojaka i mladića su statistički značajne, pri čemu se mladići bolje osjećaju i optimistični su, dok su djevojke bolje organizirane za izvršavanje svojih obveza i više su usredotočene na učenje i rad za školu!</a:t>
            </a:r>
            <a:endParaRPr lang="hr-HR" sz="1400" dirty="0"/>
          </a:p>
        </p:txBody>
      </p:sp>
      <p:grpSp>
        <p:nvGrpSpPr>
          <p:cNvPr id="2" name="Grupa 1"/>
          <p:cNvGrpSpPr/>
          <p:nvPr/>
        </p:nvGrpSpPr>
        <p:grpSpPr>
          <a:xfrm>
            <a:off x="972000" y="1016190"/>
            <a:ext cx="7200000" cy="4680000"/>
            <a:chOff x="972000" y="1191623"/>
            <a:chExt cx="7200000" cy="4680000"/>
          </a:xfrm>
        </p:grpSpPr>
        <p:graphicFrame>
          <p:nvGraphicFramePr>
            <p:cNvPr id="4" name="Grafikon 3"/>
            <p:cNvGraphicFramePr/>
            <p:nvPr>
              <p:extLst/>
            </p:nvPr>
          </p:nvGraphicFramePr>
          <p:xfrm>
            <a:off x="972000" y="1191623"/>
            <a:ext cx="7200000" cy="46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18147440-7534-4F3A-9099-CF0ECCE07B9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575488" y="2042400"/>
              <a:ext cx="234000" cy="468000"/>
            </a:xfrm>
            <a:custGeom>
              <a:avLst/>
              <a:gdLst>
                <a:gd name="T0" fmla="*/ 43 w 127"/>
                <a:gd name="T1" fmla="*/ 30 h 227"/>
                <a:gd name="T2" fmla="*/ 63 w 127"/>
                <a:gd name="T3" fmla="*/ 7 h 227"/>
                <a:gd name="T4" fmla="*/ 74 w 127"/>
                <a:gd name="T5" fmla="*/ 10 h 227"/>
                <a:gd name="T6" fmla="*/ 82 w 127"/>
                <a:gd name="T7" fmla="*/ 1 h 227"/>
                <a:gd name="T8" fmla="*/ 101 w 127"/>
                <a:gd name="T9" fmla="*/ 22 h 227"/>
                <a:gd name="T10" fmla="*/ 111 w 127"/>
                <a:gd name="T11" fmla="*/ 24 h 227"/>
                <a:gd name="T12" fmla="*/ 93 w 127"/>
                <a:gd name="T13" fmla="*/ 28 h 227"/>
                <a:gd name="T14" fmla="*/ 77 w 127"/>
                <a:gd name="T15" fmla="*/ 12 h 227"/>
                <a:gd name="T16" fmla="*/ 84 w 127"/>
                <a:gd name="T17" fmla="*/ 30 h 227"/>
                <a:gd name="T18" fmla="*/ 63 w 127"/>
                <a:gd name="T19" fmla="*/ 52 h 227"/>
                <a:gd name="T20" fmla="*/ 43 w 127"/>
                <a:gd name="T21" fmla="*/ 30 h 227"/>
                <a:gd name="T22" fmla="*/ 125 w 127"/>
                <a:gd name="T23" fmla="*/ 131 h 227"/>
                <a:gd name="T24" fmla="*/ 105 w 127"/>
                <a:gd name="T25" fmla="*/ 80 h 227"/>
                <a:gd name="T26" fmla="*/ 75 w 127"/>
                <a:gd name="T27" fmla="*/ 59 h 227"/>
                <a:gd name="T28" fmla="*/ 66 w 127"/>
                <a:gd name="T29" fmla="*/ 59 h 227"/>
                <a:gd name="T30" fmla="*/ 62 w 127"/>
                <a:gd name="T31" fmla="*/ 59 h 227"/>
                <a:gd name="T32" fmla="*/ 52 w 127"/>
                <a:gd name="T33" fmla="*/ 59 h 227"/>
                <a:gd name="T34" fmla="*/ 23 w 127"/>
                <a:gd name="T35" fmla="*/ 80 h 227"/>
                <a:gd name="T36" fmla="*/ 1 w 127"/>
                <a:gd name="T37" fmla="*/ 132 h 227"/>
                <a:gd name="T38" fmla="*/ 8 w 127"/>
                <a:gd name="T39" fmla="*/ 143 h 227"/>
                <a:gd name="T40" fmla="*/ 19 w 127"/>
                <a:gd name="T41" fmla="*/ 138 h 227"/>
                <a:gd name="T42" fmla="*/ 44 w 127"/>
                <a:gd name="T43" fmla="*/ 88 h 227"/>
                <a:gd name="T44" fmla="*/ 41 w 127"/>
                <a:gd name="T45" fmla="*/ 112 h 227"/>
                <a:gd name="T46" fmla="*/ 21 w 127"/>
                <a:gd name="T47" fmla="*/ 161 h 227"/>
                <a:gd name="T48" fmla="*/ 24 w 127"/>
                <a:gd name="T49" fmla="*/ 169 h 227"/>
                <a:gd name="T50" fmla="*/ 38 w 127"/>
                <a:gd name="T51" fmla="*/ 169 h 227"/>
                <a:gd name="T52" fmla="*/ 38 w 127"/>
                <a:gd name="T53" fmla="*/ 217 h 227"/>
                <a:gd name="T54" fmla="*/ 49 w 127"/>
                <a:gd name="T55" fmla="*/ 227 h 227"/>
                <a:gd name="T56" fmla="*/ 60 w 127"/>
                <a:gd name="T57" fmla="*/ 217 h 227"/>
                <a:gd name="T58" fmla="*/ 60 w 127"/>
                <a:gd name="T59" fmla="*/ 169 h 227"/>
                <a:gd name="T60" fmla="*/ 68 w 127"/>
                <a:gd name="T61" fmla="*/ 169 h 227"/>
                <a:gd name="T62" fmla="*/ 68 w 127"/>
                <a:gd name="T63" fmla="*/ 217 h 227"/>
                <a:gd name="T64" fmla="*/ 79 w 127"/>
                <a:gd name="T65" fmla="*/ 227 h 227"/>
                <a:gd name="T66" fmla="*/ 89 w 127"/>
                <a:gd name="T67" fmla="*/ 217 h 227"/>
                <a:gd name="T68" fmla="*/ 89 w 127"/>
                <a:gd name="T69" fmla="*/ 169 h 227"/>
                <a:gd name="T70" fmla="*/ 103 w 127"/>
                <a:gd name="T71" fmla="*/ 169 h 227"/>
                <a:gd name="T72" fmla="*/ 106 w 127"/>
                <a:gd name="T73" fmla="*/ 163 h 227"/>
                <a:gd name="T74" fmla="*/ 86 w 127"/>
                <a:gd name="T75" fmla="*/ 111 h 227"/>
                <a:gd name="T76" fmla="*/ 84 w 127"/>
                <a:gd name="T77" fmla="*/ 88 h 227"/>
                <a:gd name="T78" fmla="*/ 108 w 127"/>
                <a:gd name="T79" fmla="*/ 137 h 227"/>
                <a:gd name="T80" fmla="*/ 120 w 127"/>
                <a:gd name="T81" fmla="*/ 142 h 227"/>
                <a:gd name="T82" fmla="*/ 125 w 127"/>
                <a:gd name="T83" fmla="*/ 13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7" h="227">
                  <a:moveTo>
                    <a:pt x="43" y="30"/>
                  </a:moveTo>
                  <a:cubicBezTo>
                    <a:pt x="43" y="17"/>
                    <a:pt x="52" y="7"/>
                    <a:pt x="63" y="7"/>
                  </a:cubicBezTo>
                  <a:cubicBezTo>
                    <a:pt x="67" y="7"/>
                    <a:pt x="71" y="8"/>
                    <a:pt x="74" y="10"/>
                  </a:cubicBezTo>
                  <a:cubicBezTo>
                    <a:pt x="74" y="8"/>
                    <a:pt x="75" y="2"/>
                    <a:pt x="82" y="1"/>
                  </a:cubicBezTo>
                  <a:cubicBezTo>
                    <a:pt x="90" y="0"/>
                    <a:pt x="97" y="9"/>
                    <a:pt x="101" y="22"/>
                  </a:cubicBezTo>
                  <a:cubicBezTo>
                    <a:pt x="104" y="30"/>
                    <a:pt x="111" y="24"/>
                    <a:pt x="111" y="24"/>
                  </a:cubicBezTo>
                  <a:cubicBezTo>
                    <a:pt x="111" y="24"/>
                    <a:pt x="103" y="41"/>
                    <a:pt x="93" y="28"/>
                  </a:cubicBezTo>
                  <a:cubicBezTo>
                    <a:pt x="86" y="19"/>
                    <a:pt x="84" y="12"/>
                    <a:pt x="77" y="12"/>
                  </a:cubicBezTo>
                  <a:cubicBezTo>
                    <a:pt x="81" y="17"/>
                    <a:pt x="84" y="23"/>
                    <a:pt x="84" y="30"/>
                  </a:cubicBezTo>
                  <a:cubicBezTo>
                    <a:pt x="84" y="42"/>
                    <a:pt x="75" y="52"/>
                    <a:pt x="63" y="52"/>
                  </a:cubicBezTo>
                  <a:cubicBezTo>
                    <a:pt x="52" y="52"/>
                    <a:pt x="43" y="42"/>
                    <a:pt x="43" y="30"/>
                  </a:cubicBezTo>
                  <a:close/>
                  <a:moveTo>
                    <a:pt x="125" y="131"/>
                  </a:moveTo>
                  <a:cubicBezTo>
                    <a:pt x="125" y="131"/>
                    <a:pt x="105" y="80"/>
                    <a:pt x="105" y="80"/>
                  </a:cubicBezTo>
                  <a:cubicBezTo>
                    <a:pt x="97" y="63"/>
                    <a:pt x="81" y="59"/>
                    <a:pt x="75" y="59"/>
                  </a:cubicBezTo>
                  <a:cubicBezTo>
                    <a:pt x="69" y="59"/>
                    <a:pt x="71" y="59"/>
                    <a:pt x="66" y="59"/>
                  </a:cubicBezTo>
                  <a:cubicBezTo>
                    <a:pt x="64" y="59"/>
                    <a:pt x="63" y="59"/>
                    <a:pt x="62" y="59"/>
                  </a:cubicBezTo>
                  <a:cubicBezTo>
                    <a:pt x="57" y="59"/>
                    <a:pt x="58" y="59"/>
                    <a:pt x="52" y="59"/>
                  </a:cubicBezTo>
                  <a:cubicBezTo>
                    <a:pt x="47" y="59"/>
                    <a:pt x="31" y="63"/>
                    <a:pt x="23" y="80"/>
                  </a:cubicBezTo>
                  <a:cubicBezTo>
                    <a:pt x="23" y="81"/>
                    <a:pt x="20" y="85"/>
                    <a:pt x="1" y="132"/>
                  </a:cubicBezTo>
                  <a:cubicBezTo>
                    <a:pt x="0" y="136"/>
                    <a:pt x="3" y="141"/>
                    <a:pt x="8" y="143"/>
                  </a:cubicBezTo>
                  <a:cubicBezTo>
                    <a:pt x="12" y="144"/>
                    <a:pt x="18" y="142"/>
                    <a:pt x="19" y="138"/>
                  </a:cubicBezTo>
                  <a:cubicBezTo>
                    <a:pt x="19" y="138"/>
                    <a:pt x="42" y="79"/>
                    <a:pt x="44" y="88"/>
                  </a:cubicBezTo>
                  <a:cubicBezTo>
                    <a:pt x="45" y="93"/>
                    <a:pt x="45" y="95"/>
                    <a:pt x="41" y="112"/>
                  </a:cubicBezTo>
                  <a:cubicBezTo>
                    <a:pt x="35" y="132"/>
                    <a:pt x="24" y="151"/>
                    <a:pt x="21" y="161"/>
                  </a:cubicBezTo>
                  <a:cubicBezTo>
                    <a:pt x="19" y="169"/>
                    <a:pt x="24" y="169"/>
                    <a:pt x="24" y="169"/>
                  </a:cubicBezTo>
                  <a:cubicBezTo>
                    <a:pt x="24" y="169"/>
                    <a:pt x="24" y="169"/>
                    <a:pt x="38" y="169"/>
                  </a:cubicBezTo>
                  <a:cubicBezTo>
                    <a:pt x="38" y="172"/>
                    <a:pt x="38" y="181"/>
                    <a:pt x="38" y="217"/>
                  </a:cubicBezTo>
                  <a:cubicBezTo>
                    <a:pt x="38" y="222"/>
                    <a:pt x="43" y="227"/>
                    <a:pt x="49" y="227"/>
                  </a:cubicBezTo>
                  <a:cubicBezTo>
                    <a:pt x="55" y="227"/>
                    <a:pt x="60" y="222"/>
                    <a:pt x="60" y="217"/>
                  </a:cubicBezTo>
                  <a:cubicBezTo>
                    <a:pt x="60" y="214"/>
                    <a:pt x="60" y="204"/>
                    <a:pt x="60" y="169"/>
                  </a:cubicBezTo>
                  <a:cubicBezTo>
                    <a:pt x="60" y="169"/>
                    <a:pt x="60" y="169"/>
                    <a:pt x="68" y="169"/>
                  </a:cubicBezTo>
                  <a:cubicBezTo>
                    <a:pt x="68" y="172"/>
                    <a:pt x="68" y="181"/>
                    <a:pt x="68" y="217"/>
                  </a:cubicBezTo>
                  <a:cubicBezTo>
                    <a:pt x="68" y="222"/>
                    <a:pt x="72" y="227"/>
                    <a:pt x="79" y="227"/>
                  </a:cubicBezTo>
                  <a:cubicBezTo>
                    <a:pt x="85" y="227"/>
                    <a:pt x="89" y="222"/>
                    <a:pt x="89" y="217"/>
                  </a:cubicBezTo>
                  <a:cubicBezTo>
                    <a:pt x="89" y="214"/>
                    <a:pt x="89" y="204"/>
                    <a:pt x="89" y="169"/>
                  </a:cubicBezTo>
                  <a:cubicBezTo>
                    <a:pt x="89" y="169"/>
                    <a:pt x="89" y="169"/>
                    <a:pt x="103" y="169"/>
                  </a:cubicBezTo>
                  <a:cubicBezTo>
                    <a:pt x="103" y="169"/>
                    <a:pt x="108" y="169"/>
                    <a:pt x="106" y="163"/>
                  </a:cubicBezTo>
                  <a:cubicBezTo>
                    <a:pt x="104" y="151"/>
                    <a:pt x="92" y="132"/>
                    <a:pt x="86" y="111"/>
                  </a:cubicBezTo>
                  <a:cubicBezTo>
                    <a:pt x="83" y="94"/>
                    <a:pt x="84" y="91"/>
                    <a:pt x="84" y="88"/>
                  </a:cubicBezTo>
                  <a:cubicBezTo>
                    <a:pt x="84" y="84"/>
                    <a:pt x="93" y="96"/>
                    <a:pt x="108" y="137"/>
                  </a:cubicBezTo>
                  <a:cubicBezTo>
                    <a:pt x="110" y="141"/>
                    <a:pt x="114" y="144"/>
                    <a:pt x="120" y="142"/>
                  </a:cubicBezTo>
                  <a:cubicBezTo>
                    <a:pt x="124" y="141"/>
                    <a:pt x="127" y="136"/>
                    <a:pt x="125" y="131"/>
                  </a:cubicBezTo>
                  <a:close/>
                </a:path>
              </a:pathLst>
            </a:custGeom>
            <a:solidFill>
              <a:srgbClr val="E6AF0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B78F5E76-336E-4B5D-9988-26E311CFD2F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125123" y="2602708"/>
              <a:ext cx="204750" cy="468000"/>
            </a:xfrm>
            <a:custGeom>
              <a:avLst/>
              <a:gdLst>
                <a:gd name="T0" fmla="*/ 36 w 111"/>
                <a:gd name="T1" fmla="*/ 33 h 246"/>
                <a:gd name="T2" fmla="*/ 41 w 111"/>
                <a:gd name="T3" fmla="*/ 17 h 246"/>
                <a:gd name="T4" fmla="*/ 41 w 111"/>
                <a:gd name="T5" fmla="*/ 17 h 246"/>
                <a:gd name="T6" fmla="*/ 44 w 111"/>
                <a:gd name="T7" fmla="*/ 6 h 246"/>
                <a:gd name="T8" fmla="*/ 49 w 111"/>
                <a:gd name="T9" fmla="*/ 10 h 246"/>
                <a:gd name="T10" fmla="*/ 55 w 111"/>
                <a:gd name="T11" fmla="*/ 0 h 246"/>
                <a:gd name="T12" fmla="*/ 63 w 111"/>
                <a:gd name="T13" fmla="*/ 11 h 246"/>
                <a:gd name="T14" fmla="*/ 68 w 111"/>
                <a:gd name="T15" fmla="*/ 9 h 246"/>
                <a:gd name="T16" fmla="*/ 69 w 111"/>
                <a:gd name="T17" fmla="*/ 16 h 246"/>
                <a:gd name="T18" fmla="*/ 76 w 111"/>
                <a:gd name="T19" fmla="*/ 33 h 246"/>
                <a:gd name="T20" fmla="*/ 56 w 111"/>
                <a:gd name="T21" fmla="*/ 56 h 246"/>
                <a:gd name="T22" fmla="*/ 36 w 111"/>
                <a:gd name="T23" fmla="*/ 33 h 246"/>
                <a:gd name="T24" fmla="*/ 73 w 111"/>
                <a:gd name="T25" fmla="*/ 62 h 246"/>
                <a:gd name="T26" fmla="*/ 39 w 111"/>
                <a:gd name="T27" fmla="*/ 62 h 246"/>
                <a:gd name="T28" fmla="*/ 0 w 111"/>
                <a:gd name="T29" fmla="*/ 105 h 246"/>
                <a:gd name="T30" fmla="*/ 0 w 111"/>
                <a:gd name="T31" fmla="*/ 146 h 246"/>
                <a:gd name="T32" fmla="*/ 10 w 111"/>
                <a:gd name="T33" fmla="*/ 156 h 246"/>
                <a:gd name="T34" fmla="*/ 21 w 111"/>
                <a:gd name="T35" fmla="*/ 146 h 246"/>
                <a:gd name="T36" fmla="*/ 21 w 111"/>
                <a:gd name="T37" fmla="*/ 114 h 246"/>
                <a:gd name="T38" fmla="*/ 28 w 111"/>
                <a:gd name="T39" fmla="*/ 95 h 246"/>
                <a:gd name="T40" fmla="*/ 28 w 111"/>
                <a:gd name="T41" fmla="*/ 115 h 246"/>
                <a:gd name="T42" fmla="*/ 28 w 111"/>
                <a:gd name="T43" fmla="*/ 152 h 246"/>
                <a:gd name="T44" fmla="*/ 28 w 111"/>
                <a:gd name="T45" fmla="*/ 218 h 246"/>
                <a:gd name="T46" fmla="*/ 40 w 111"/>
                <a:gd name="T47" fmla="*/ 231 h 246"/>
                <a:gd name="T48" fmla="*/ 53 w 111"/>
                <a:gd name="T49" fmla="*/ 218 h 246"/>
                <a:gd name="T50" fmla="*/ 53 w 111"/>
                <a:gd name="T51" fmla="*/ 158 h 246"/>
                <a:gd name="T52" fmla="*/ 59 w 111"/>
                <a:gd name="T53" fmla="*/ 158 h 246"/>
                <a:gd name="T54" fmla="*/ 60 w 111"/>
                <a:gd name="T55" fmla="*/ 219 h 246"/>
                <a:gd name="T56" fmla="*/ 72 w 111"/>
                <a:gd name="T57" fmla="*/ 232 h 246"/>
                <a:gd name="T58" fmla="*/ 85 w 111"/>
                <a:gd name="T59" fmla="*/ 219 h 246"/>
                <a:gd name="T60" fmla="*/ 85 w 111"/>
                <a:gd name="T61" fmla="*/ 152 h 246"/>
                <a:gd name="T62" fmla="*/ 85 w 111"/>
                <a:gd name="T63" fmla="*/ 116 h 246"/>
                <a:gd name="T64" fmla="*/ 85 w 111"/>
                <a:gd name="T65" fmla="*/ 95 h 246"/>
                <a:gd name="T66" fmla="*/ 91 w 111"/>
                <a:gd name="T67" fmla="*/ 114 h 246"/>
                <a:gd name="T68" fmla="*/ 91 w 111"/>
                <a:gd name="T69" fmla="*/ 146 h 246"/>
                <a:gd name="T70" fmla="*/ 101 w 111"/>
                <a:gd name="T71" fmla="*/ 156 h 246"/>
                <a:gd name="T72" fmla="*/ 111 w 111"/>
                <a:gd name="T73" fmla="*/ 146 h 246"/>
                <a:gd name="T74" fmla="*/ 111 w 111"/>
                <a:gd name="T75" fmla="*/ 105 h 246"/>
                <a:gd name="T76" fmla="*/ 73 w 111"/>
                <a:gd name="T77" fmla="*/ 6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1" h="246">
                  <a:moveTo>
                    <a:pt x="36" y="33"/>
                  </a:moveTo>
                  <a:cubicBezTo>
                    <a:pt x="36" y="27"/>
                    <a:pt x="38" y="21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2" y="16"/>
                    <a:pt x="44" y="8"/>
                    <a:pt x="44" y="6"/>
                  </a:cubicBezTo>
                  <a:cubicBezTo>
                    <a:pt x="45" y="6"/>
                    <a:pt x="48" y="9"/>
                    <a:pt x="49" y="10"/>
                  </a:cubicBezTo>
                  <a:cubicBezTo>
                    <a:pt x="52" y="12"/>
                    <a:pt x="56" y="5"/>
                    <a:pt x="55" y="0"/>
                  </a:cubicBezTo>
                  <a:cubicBezTo>
                    <a:pt x="58" y="4"/>
                    <a:pt x="61" y="9"/>
                    <a:pt x="63" y="11"/>
                  </a:cubicBezTo>
                  <a:cubicBezTo>
                    <a:pt x="64" y="12"/>
                    <a:pt x="67" y="11"/>
                    <a:pt x="68" y="9"/>
                  </a:cubicBezTo>
                  <a:cubicBezTo>
                    <a:pt x="69" y="12"/>
                    <a:pt x="68" y="14"/>
                    <a:pt x="69" y="16"/>
                  </a:cubicBezTo>
                  <a:cubicBezTo>
                    <a:pt x="72" y="19"/>
                    <a:pt x="76" y="26"/>
                    <a:pt x="76" y="33"/>
                  </a:cubicBezTo>
                  <a:cubicBezTo>
                    <a:pt x="76" y="45"/>
                    <a:pt x="67" y="56"/>
                    <a:pt x="56" y="56"/>
                  </a:cubicBezTo>
                  <a:cubicBezTo>
                    <a:pt x="44" y="56"/>
                    <a:pt x="36" y="45"/>
                    <a:pt x="36" y="33"/>
                  </a:cubicBezTo>
                  <a:close/>
                  <a:moveTo>
                    <a:pt x="73" y="62"/>
                  </a:moveTo>
                  <a:cubicBezTo>
                    <a:pt x="39" y="62"/>
                    <a:pt x="39" y="62"/>
                    <a:pt x="39" y="62"/>
                  </a:cubicBezTo>
                  <a:cubicBezTo>
                    <a:pt x="11" y="62"/>
                    <a:pt x="0" y="95"/>
                    <a:pt x="0" y="105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52"/>
                    <a:pt x="5" y="156"/>
                    <a:pt x="10" y="156"/>
                  </a:cubicBezTo>
                  <a:cubicBezTo>
                    <a:pt x="16" y="156"/>
                    <a:pt x="21" y="152"/>
                    <a:pt x="21" y="146"/>
                  </a:cubicBezTo>
                  <a:cubicBezTo>
                    <a:pt x="21" y="125"/>
                    <a:pt x="21" y="117"/>
                    <a:pt x="21" y="114"/>
                  </a:cubicBezTo>
                  <a:cubicBezTo>
                    <a:pt x="21" y="114"/>
                    <a:pt x="20" y="95"/>
                    <a:pt x="28" y="95"/>
                  </a:cubicBezTo>
                  <a:cubicBezTo>
                    <a:pt x="28" y="102"/>
                    <a:pt x="28" y="115"/>
                    <a:pt x="28" y="115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7"/>
                    <a:pt x="28" y="212"/>
                    <a:pt x="28" y="218"/>
                  </a:cubicBezTo>
                  <a:cubicBezTo>
                    <a:pt x="28" y="225"/>
                    <a:pt x="33" y="231"/>
                    <a:pt x="40" y="231"/>
                  </a:cubicBezTo>
                  <a:cubicBezTo>
                    <a:pt x="47" y="231"/>
                    <a:pt x="53" y="225"/>
                    <a:pt x="53" y="218"/>
                  </a:cubicBezTo>
                  <a:cubicBezTo>
                    <a:pt x="53" y="172"/>
                    <a:pt x="53" y="158"/>
                    <a:pt x="53" y="158"/>
                  </a:cubicBezTo>
                  <a:cubicBezTo>
                    <a:pt x="59" y="158"/>
                    <a:pt x="59" y="158"/>
                    <a:pt x="59" y="158"/>
                  </a:cubicBezTo>
                  <a:cubicBezTo>
                    <a:pt x="60" y="246"/>
                    <a:pt x="60" y="219"/>
                    <a:pt x="60" y="219"/>
                  </a:cubicBezTo>
                  <a:cubicBezTo>
                    <a:pt x="60" y="226"/>
                    <a:pt x="65" y="232"/>
                    <a:pt x="72" y="232"/>
                  </a:cubicBezTo>
                  <a:cubicBezTo>
                    <a:pt x="80" y="232"/>
                    <a:pt x="85" y="226"/>
                    <a:pt x="85" y="219"/>
                  </a:cubicBezTo>
                  <a:cubicBezTo>
                    <a:pt x="85" y="181"/>
                    <a:pt x="85" y="152"/>
                    <a:pt x="85" y="152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5" y="116"/>
                    <a:pt x="85" y="107"/>
                    <a:pt x="85" y="95"/>
                  </a:cubicBezTo>
                  <a:cubicBezTo>
                    <a:pt x="91" y="97"/>
                    <a:pt x="91" y="114"/>
                    <a:pt x="91" y="114"/>
                  </a:cubicBezTo>
                  <a:cubicBezTo>
                    <a:pt x="91" y="136"/>
                    <a:pt x="91" y="144"/>
                    <a:pt x="91" y="146"/>
                  </a:cubicBezTo>
                  <a:cubicBezTo>
                    <a:pt x="91" y="152"/>
                    <a:pt x="96" y="156"/>
                    <a:pt x="101" y="156"/>
                  </a:cubicBezTo>
                  <a:cubicBezTo>
                    <a:pt x="106" y="156"/>
                    <a:pt x="111" y="152"/>
                    <a:pt x="111" y="146"/>
                  </a:cubicBezTo>
                  <a:cubicBezTo>
                    <a:pt x="111" y="105"/>
                    <a:pt x="111" y="105"/>
                    <a:pt x="111" y="105"/>
                  </a:cubicBezTo>
                  <a:cubicBezTo>
                    <a:pt x="110" y="95"/>
                    <a:pt x="102" y="62"/>
                    <a:pt x="73" y="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45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601133" y="1107192"/>
            <a:ext cx="794173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</a:rPr>
              <a:t>Zatvaranje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škola radi sprječavanja epidemije koronavirusa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</a:rPr>
              <a:t>zahtijevalo je prelazak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škola na nastavu na daljinu (</a:t>
            </a:r>
            <a:r>
              <a:rPr lang="hr-HR" sz="2000" i="1" dirty="0">
                <a:solidFill>
                  <a:schemeClr val="tx2">
                    <a:lumMod val="75000"/>
                  </a:schemeClr>
                </a:solidFill>
              </a:rPr>
              <a:t>online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 učenje). </a:t>
            </a:r>
          </a:p>
          <a:p>
            <a:pPr>
              <a:spcAft>
                <a:spcPts val="600"/>
              </a:spcAft>
            </a:pPr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Aktiv školskih psihologa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</a:rPr>
              <a:t>Primorsko-goranske županije pokrenuo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je inicijativu da se učenike jednoobraznim upitnikom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</a:rPr>
              <a:t>ispita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kako oni vide nove oblike učenja i kako se osjećaju u novonastaloj životnoj situaciji.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</a:rPr>
              <a:t>Inicijativi se pridružio i Aktiv školskih pedagoga osnovnih škola.</a:t>
            </a:r>
          </a:p>
          <a:p>
            <a:pPr>
              <a:spcAft>
                <a:spcPts val="600"/>
              </a:spcAft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</a:rPr>
              <a:t>Odgovori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učenika, odnosno podatci prikupljeni ispitivanjem, mogu svim nastavnicima i školama poslužiti za samorefleksiju i samovrednovanje. </a:t>
            </a:r>
          </a:p>
          <a:p>
            <a:pPr>
              <a:spcAft>
                <a:spcPts val="600"/>
              </a:spcAft>
            </a:pPr>
            <a:endParaRPr lang="hr-HR" sz="2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hr-HR" sz="1600" i="1" dirty="0" smtClean="0">
                <a:solidFill>
                  <a:schemeClr val="tx2">
                    <a:lumMod val="75000"/>
                  </a:schemeClr>
                </a:solidFill>
              </a:rPr>
              <a:t>Zahvala</a:t>
            </a:r>
            <a:endParaRPr lang="hr-HR" sz="16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hr-HR" sz="1600" dirty="0">
                <a:solidFill>
                  <a:schemeClr val="tx2">
                    <a:lumMod val="75000"/>
                  </a:schemeClr>
                </a:solidFill>
              </a:rPr>
              <a:t>Provedba ovog ispitivanja ne bi bila moguća bez podrške ravnatelja škola i stručnih suradnika škola.</a:t>
            </a:r>
          </a:p>
          <a:p>
            <a:pPr>
              <a:spcAft>
                <a:spcPts val="600"/>
              </a:spcAft>
            </a:pPr>
            <a:r>
              <a:rPr lang="hr-HR" sz="1600" dirty="0">
                <a:solidFill>
                  <a:schemeClr val="tx2">
                    <a:lumMod val="75000"/>
                  </a:schemeClr>
                </a:solidFill>
              </a:rPr>
              <a:t>Posebnu zasluge za pokretanje ove istraživačke inicijative ima prof. psihologije </a:t>
            </a:r>
            <a:r>
              <a:rPr lang="hr-HR" sz="1600" dirty="0" smtClean="0">
                <a:solidFill>
                  <a:schemeClr val="tx2">
                    <a:lumMod val="75000"/>
                  </a:schemeClr>
                </a:solidFill>
              </a:rPr>
              <a:t>Tanja </a:t>
            </a:r>
            <a:r>
              <a:rPr lang="hr-HR" sz="1600" dirty="0" err="1" smtClean="0">
                <a:solidFill>
                  <a:schemeClr val="tx2">
                    <a:lumMod val="75000"/>
                  </a:schemeClr>
                </a:solidFill>
              </a:rPr>
              <a:t>Tuhtan-Maras</a:t>
            </a:r>
            <a:r>
              <a:rPr lang="hr-HR" sz="1600" dirty="0" smtClean="0">
                <a:solidFill>
                  <a:schemeClr val="tx2">
                    <a:lumMod val="75000"/>
                  </a:schemeClr>
                </a:solidFill>
              </a:rPr>
              <a:t> iz </a:t>
            </a:r>
            <a:r>
              <a:rPr lang="hr-HR" sz="1600" dirty="0">
                <a:solidFill>
                  <a:schemeClr val="tx2">
                    <a:lumMod val="75000"/>
                  </a:schemeClr>
                </a:solidFill>
              </a:rPr>
              <a:t>Osnovne škole </a:t>
            </a:r>
            <a:r>
              <a:rPr lang="hr-HR" sz="1600" dirty="0" smtClean="0">
                <a:solidFill>
                  <a:schemeClr val="tx2">
                    <a:lumMod val="75000"/>
                  </a:schemeClr>
                </a:solidFill>
              </a:rPr>
              <a:t>Gornja </a:t>
            </a:r>
            <a:r>
              <a:rPr lang="hr-HR" sz="1600" dirty="0" err="1" smtClean="0">
                <a:solidFill>
                  <a:schemeClr val="tx2">
                    <a:lumMod val="75000"/>
                  </a:schemeClr>
                </a:solidFill>
              </a:rPr>
              <a:t>Vežica</a:t>
            </a:r>
            <a:r>
              <a:rPr lang="hr-HR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hr-H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1"/>
          <p:cNvSpPr/>
          <p:nvPr/>
        </p:nvSpPr>
        <p:spPr>
          <a:xfrm>
            <a:off x="395536" y="6053724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solidFill>
                  <a:srgbClr val="002060"/>
                </a:solidFill>
              </a:rPr>
              <a:t>Napomena:</a:t>
            </a:r>
            <a:r>
              <a:rPr lang="hr-H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hr-H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Korištene riječi i pojmovi koji imaju rodno značenje odnose se jednako na osobe oba spola bez obzira na to jesu li korišteni u muškom ili ženskom rodu.</a:t>
            </a:r>
          </a:p>
        </p:txBody>
      </p:sp>
    </p:spTree>
    <p:extLst>
      <p:ext uri="{BB962C8B-B14F-4D97-AF65-F5344CB8AC3E}">
        <p14:creationId xmlns:p14="http://schemas.microsoft.com/office/powerpoint/2010/main" val="429390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449411" y="793598"/>
            <a:ext cx="8413276" cy="5270569"/>
            <a:chOff x="449411" y="793598"/>
            <a:chExt cx="8413276" cy="5270569"/>
          </a:xfrm>
        </p:grpSpPr>
        <p:sp>
          <p:nvSpPr>
            <p:cNvPr id="2" name="Pravokutnik 1"/>
            <p:cNvSpPr/>
            <p:nvPr/>
          </p:nvSpPr>
          <p:spPr>
            <a:xfrm>
              <a:off x="449411" y="1339797"/>
              <a:ext cx="5281276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hr-HR" sz="2000" dirty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Iz perspektive očuvanja mentalnog zdravlja </a:t>
              </a:r>
              <a:r>
                <a:rPr lang="hr-HR" sz="2000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učenika, </a:t>
              </a:r>
              <a:r>
                <a:rPr lang="hr-HR" sz="2000" dirty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uloga škole je osiguravati podršku za nesmetan razvoj i ostvarivanje individualnih potencijala za produktivan i ispunjen život svakog djeteta i mlade osobe</a:t>
              </a:r>
              <a:r>
                <a:rPr lang="hr-HR" sz="2000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hr-HR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30687" y="793598"/>
              <a:ext cx="3132000" cy="2083915"/>
            </a:xfrm>
            <a:prstGeom prst="rect">
              <a:avLst/>
            </a:prstGeom>
          </p:spPr>
        </p:pic>
        <p:sp>
          <p:nvSpPr>
            <p:cNvPr id="3" name="Pravokutnik 2"/>
            <p:cNvSpPr/>
            <p:nvPr/>
          </p:nvSpPr>
          <p:spPr>
            <a:xfrm>
              <a:off x="449411" y="2971013"/>
              <a:ext cx="8413276" cy="30931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hr-HR" sz="2000" dirty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 se </a:t>
              </a:r>
              <a:r>
                <a:rPr lang="hr-HR" sz="2000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kroz školu ostvaruje </a:t>
              </a:r>
              <a:r>
                <a:rPr lang="hr-HR" sz="2000" dirty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skladnim poticanjem cjelovitog </a:t>
              </a:r>
              <a:r>
                <a:rPr lang="hr-HR" sz="2000" dirty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kognitivnog, socijalnog</a:t>
              </a:r>
              <a:r>
                <a:rPr lang="hr-HR" sz="2000" dirty="0" smtClean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moralnog, emocionalnog</a:t>
              </a:r>
              <a:r>
                <a:rPr lang="hr-HR" sz="2000" dirty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kulturnog i fizičkog</a:t>
              </a:r>
              <a:r>
                <a:rPr lang="hr-HR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hr-HR" sz="2000" dirty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razvoja u skladu sa sposobnostima i interesima svakog učenika</a:t>
              </a:r>
              <a:r>
                <a:rPr lang="hr-HR" sz="2000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  <a:p>
              <a:pPr>
                <a:spcAft>
                  <a:spcPts val="1200"/>
                </a:spcAft>
              </a:pPr>
              <a:r>
                <a:rPr lang="hr-HR" sz="2000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Okolnosti zatvaranja škola nužno su ograničile mogućnosti pružanja cjelovite podrške učenicima i zaštite njihovog mentalnog zdravlja od strane škola.</a:t>
              </a:r>
            </a:p>
            <a:p>
              <a:pPr>
                <a:spcAft>
                  <a:spcPts val="600"/>
                </a:spcAft>
              </a:pPr>
              <a:r>
                <a:rPr lang="hr-HR" sz="2000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Provedeno ispitivanje prvih iskustava učenika s novim okolnostima života i učenja, pruža podatke koji bi mogli pomoći školama u osmišljavanju pristupa i metoda rada koje bi učenicima omogućile kvalitetno učenje, kao i lakšu prilagodbu zahtjevima ponašanja u kriznim uvjetima.</a:t>
              </a:r>
              <a:endParaRPr lang="hr-HR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975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01361"/>
              </p:ext>
            </p:extLst>
          </p:nvPr>
        </p:nvGraphicFramePr>
        <p:xfrm>
          <a:off x="431800" y="550407"/>
          <a:ext cx="8280400" cy="6129573"/>
        </p:xfrm>
        <a:graphic>
          <a:graphicData uri="http://schemas.openxmlformats.org/drawingml/2006/table">
            <a:tbl>
              <a:tblPr/>
              <a:tblGrid>
                <a:gridCol w="828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91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Svrha ispitivanja:</a:t>
                      </a:r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Prikupljanje podataka koji bi mogli pomoći školama u osmišljavanju adekvatne podrške učenicima u učenju i prilagodbi novim uvjetima života i rada.</a:t>
                      </a:r>
                      <a:endParaRPr lang="hr-HR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Cilj ispitivanja: </a:t>
                      </a:r>
                      <a:r>
                        <a:rPr lang="hr-HR" sz="18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Istovremeno i jednoobrazno </a:t>
                      </a:r>
                      <a:r>
                        <a:rPr lang="hr-HR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provjeravanje trenutne situacije </a:t>
                      </a:r>
                      <a:r>
                        <a:rPr lang="hr-HR" sz="18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 području </a:t>
                      </a:r>
                      <a:r>
                        <a:rPr lang="hr-HR" sz="18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cijele </a:t>
                      </a:r>
                      <a:r>
                        <a:rPr lang="hr-HR" sz="18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Primorsko-goranske</a:t>
                      </a:r>
                      <a:r>
                        <a:rPr lang="hr-HR" sz="1800" b="0" i="0" u="none" strike="noStrike" baseline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r-HR" sz="18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županije</a:t>
                      </a:r>
                      <a:endParaRPr lang="hr-HR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Autori upitnika: </a:t>
                      </a:r>
                      <a:r>
                        <a:rPr lang="hr-HR" sz="18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Psiholozi ŽSV </a:t>
                      </a:r>
                      <a:r>
                        <a:rPr lang="hr-HR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PGŽ u </a:t>
                      </a:r>
                      <a:r>
                        <a:rPr lang="hr-HR" sz="18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suradnji s </a:t>
                      </a:r>
                      <a:r>
                        <a:rPr lang="hr-HR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dr.sc</a:t>
                      </a:r>
                      <a:r>
                        <a:rPr lang="hr-HR" sz="18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hr-HR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Petrom Bezinovićem</a:t>
                      </a:r>
                      <a:endParaRPr lang="hr-HR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Sudionici:</a:t>
                      </a:r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Učenici sedmih i osmih razreda iz 41 osnovne škole u PGŽ, N=1.970.</a:t>
                      </a:r>
                      <a:endParaRPr lang="hr-HR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Način </a:t>
                      </a:r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primjene: </a:t>
                      </a:r>
                      <a:r>
                        <a:rPr lang="hr-HR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E-upitnik;</a:t>
                      </a:r>
                      <a:r>
                        <a:rPr lang="hr-HR" sz="18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Šk</a:t>
                      </a:r>
                      <a:r>
                        <a:rPr lang="hr-HR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ole </a:t>
                      </a:r>
                      <a:r>
                        <a:rPr lang="hr-HR" sz="18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 dobile poveznicu putem koje su učenici pristupili upitniku. Ispitivanje je bilo anonimno i dragovoljno.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19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Vrijeme primjene: </a:t>
                      </a:r>
                      <a:r>
                        <a:rPr lang="hr-HR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Od 1. do 3. i od 7. do 10. travnja 2020. godine.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91"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Upitnik:</a:t>
                      </a:r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Sastoji se od četiri dijela</a:t>
                      </a:r>
                    </a:p>
                    <a:p>
                      <a:pPr marL="534988" indent="0"/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Ispitivanje iskustava s online nastavom </a:t>
                      </a:r>
                    </a:p>
                    <a:p>
                      <a:pPr marL="534988" indent="0"/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Ispitivanje poteškoća s okolnostima života u socijalnoj izolaciji </a:t>
                      </a:r>
                    </a:p>
                    <a:p>
                      <a:pPr marL="534988" indent="0"/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Ispitivanje ugroženosti emocionalnog zdravlja učenika</a:t>
                      </a:r>
                    </a:p>
                    <a:p>
                      <a:pPr marL="534988" indent="0"/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Ispitivanje oblika prilagodbe novim životnim okolnostima. 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školama s nastavom na talijanskom jeziku primijenjen je prijevod upitnika na talijanskom jeziku</a:t>
                      </a:r>
                      <a:endParaRPr lang="hr-HR" sz="1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1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Korištenje podataka: </a:t>
                      </a:r>
                      <a:r>
                        <a:rPr lang="hr-HR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 završetku ispitivanja svaka škola je dobila svoje rezultate. Rezultati su</a:t>
                      </a:r>
                      <a:r>
                        <a:rPr lang="hr-HR" sz="18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dobra podloga za samorefleksiju učitelja i za samovrednovanje škole.</a:t>
                      </a:r>
                      <a:endParaRPr lang="hr-HR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Sažetak</a:t>
            </a:r>
            <a:endParaRPr lang="hr-HR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74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r="1833" b="5558"/>
          <a:stretch/>
        </p:blipFill>
        <p:spPr>
          <a:xfrm>
            <a:off x="792000" y="705724"/>
            <a:ext cx="7560000" cy="5784709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0" y="62411"/>
            <a:ext cx="914400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Škole i broj učenika u ispitivanju</a:t>
            </a:r>
            <a:endParaRPr lang="hr-HR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2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avokutnik 19"/>
          <p:cNvSpPr/>
          <p:nvPr/>
        </p:nvSpPr>
        <p:spPr>
          <a:xfrm>
            <a:off x="0" y="87399"/>
            <a:ext cx="914400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Sudionici </a:t>
            </a:r>
            <a:r>
              <a:rPr lang="hr-HR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(N=1.970)</a:t>
            </a:r>
            <a:endParaRPr lang="hr-HR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-8468" y="1480453"/>
            <a:ext cx="9152468" cy="900000"/>
            <a:chOff x="-8468" y="455986"/>
            <a:chExt cx="9152468" cy="900000"/>
          </a:xfrm>
        </p:grpSpPr>
        <p:sp>
          <p:nvSpPr>
            <p:cNvPr id="2" name="TekstniOkvir 1"/>
            <p:cNvSpPr txBox="1"/>
            <p:nvPr/>
          </p:nvSpPr>
          <p:spPr>
            <a:xfrm>
              <a:off x="-8468" y="693981"/>
              <a:ext cx="4580467" cy="400110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2000" b="1" dirty="0" smtClean="0">
                  <a:solidFill>
                    <a:schemeClr val="bg1"/>
                  </a:solidFill>
                </a:rPr>
                <a:t>Zastupljenost po spolu</a:t>
              </a:r>
              <a:endParaRPr lang="hr-HR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kstniOkvir 20"/>
            <p:cNvSpPr txBox="1"/>
            <p:nvPr/>
          </p:nvSpPr>
          <p:spPr>
            <a:xfrm>
              <a:off x="4563533" y="694503"/>
              <a:ext cx="4580467" cy="40011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2000" b="1" dirty="0" smtClean="0"/>
                <a:t>Zastupljenost po razredu</a:t>
              </a:r>
              <a:endParaRPr lang="hr-HR" sz="2000" b="1" dirty="0"/>
            </a:p>
          </p:txBody>
        </p:sp>
        <p:sp>
          <p:nvSpPr>
            <p:cNvPr id="3" name="Elipsa 2"/>
            <p:cNvSpPr/>
            <p:nvPr/>
          </p:nvSpPr>
          <p:spPr>
            <a:xfrm>
              <a:off x="4113533" y="455986"/>
              <a:ext cx="900000" cy="900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sz="3600" b="1" dirty="0"/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7896F436-AEFA-4A04-A2D7-027FFF1D524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445999" y="642043"/>
              <a:ext cx="252000" cy="475962"/>
            </a:xfrm>
            <a:custGeom>
              <a:avLst/>
              <a:gdLst>
                <a:gd name="T0" fmla="*/ 64 w 64"/>
                <a:gd name="T1" fmla="*/ 27 h 124"/>
                <a:gd name="T2" fmla="*/ 49 w 64"/>
                <a:gd name="T3" fmla="*/ 58 h 124"/>
                <a:gd name="T4" fmla="*/ 40 w 64"/>
                <a:gd name="T5" fmla="*/ 80 h 124"/>
                <a:gd name="T6" fmla="*/ 40 w 64"/>
                <a:gd name="T7" fmla="*/ 82 h 124"/>
                <a:gd name="T8" fmla="*/ 17 w 64"/>
                <a:gd name="T9" fmla="*/ 82 h 124"/>
                <a:gd name="T10" fmla="*/ 16 w 64"/>
                <a:gd name="T11" fmla="*/ 78 h 124"/>
                <a:gd name="T12" fmla="*/ 27 w 64"/>
                <a:gd name="T13" fmla="*/ 50 h 124"/>
                <a:gd name="T14" fmla="*/ 37 w 64"/>
                <a:gd name="T15" fmla="*/ 32 h 124"/>
                <a:gd name="T16" fmla="*/ 24 w 64"/>
                <a:gd name="T17" fmla="*/ 21 h 124"/>
                <a:gd name="T18" fmla="*/ 6 w 64"/>
                <a:gd name="T19" fmla="*/ 26 h 124"/>
                <a:gd name="T20" fmla="*/ 0 w 64"/>
                <a:gd name="T21" fmla="*/ 7 h 124"/>
                <a:gd name="T22" fmla="*/ 30 w 64"/>
                <a:gd name="T23" fmla="*/ 0 h 124"/>
                <a:gd name="T24" fmla="*/ 64 w 64"/>
                <a:gd name="T25" fmla="*/ 27 h 124"/>
                <a:gd name="T26" fmla="*/ 27 w 64"/>
                <a:gd name="T27" fmla="*/ 92 h 124"/>
                <a:gd name="T28" fmla="*/ 12 w 64"/>
                <a:gd name="T29" fmla="*/ 108 h 124"/>
                <a:gd name="T30" fmla="*/ 27 w 64"/>
                <a:gd name="T31" fmla="*/ 124 h 124"/>
                <a:gd name="T32" fmla="*/ 44 w 64"/>
                <a:gd name="T33" fmla="*/ 108 h 124"/>
                <a:gd name="T34" fmla="*/ 27 w 64"/>
                <a:gd name="T35" fmla="*/ 9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" h="124">
                  <a:moveTo>
                    <a:pt x="64" y="27"/>
                  </a:moveTo>
                  <a:cubicBezTo>
                    <a:pt x="64" y="41"/>
                    <a:pt x="56" y="50"/>
                    <a:pt x="49" y="58"/>
                  </a:cubicBezTo>
                  <a:cubicBezTo>
                    <a:pt x="42" y="64"/>
                    <a:pt x="40" y="72"/>
                    <a:pt x="40" y="80"/>
                  </a:cubicBezTo>
                  <a:cubicBezTo>
                    <a:pt x="40" y="81"/>
                    <a:pt x="40" y="82"/>
                    <a:pt x="40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68"/>
                    <a:pt x="19" y="60"/>
                    <a:pt x="27" y="50"/>
                  </a:cubicBezTo>
                  <a:cubicBezTo>
                    <a:pt x="33" y="44"/>
                    <a:pt x="37" y="38"/>
                    <a:pt x="37" y="32"/>
                  </a:cubicBezTo>
                  <a:cubicBezTo>
                    <a:pt x="37" y="25"/>
                    <a:pt x="33" y="22"/>
                    <a:pt x="24" y="21"/>
                  </a:cubicBezTo>
                  <a:cubicBezTo>
                    <a:pt x="18" y="21"/>
                    <a:pt x="11" y="24"/>
                    <a:pt x="6" y="2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" y="4"/>
                    <a:pt x="18" y="0"/>
                    <a:pt x="30" y="0"/>
                  </a:cubicBezTo>
                  <a:cubicBezTo>
                    <a:pt x="54" y="0"/>
                    <a:pt x="64" y="13"/>
                    <a:pt x="64" y="27"/>
                  </a:cubicBezTo>
                  <a:close/>
                  <a:moveTo>
                    <a:pt x="27" y="92"/>
                  </a:moveTo>
                  <a:cubicBezTo>
                    <a:pt x="19" y="92"/>
                    <a:pt x="12" y="99"/>
                    <a:pt x="12" y="108"/>
                  </a:cubicBezTo>
                  <a:cubicBezTo>
                    <a:pt x="12" y="118"/>
                    <a:pt x="18" y="124"/>
                    <a:pt x="27" y="124"/>
                  </a:cubicBezTo>
                  <a:cubicBezTo>
                    <a:pt x="38" y="124"/>
                    <a:pt x="44" y="118"/>
                    <a:pt x="44" y="108"/>
                  </a:cubicBezTo>
                  <a:cubicBezTo>
                    <a:pt x="44" y="99"/>
                    <a:pt x="38" y="92"/>
                    <a:pt x="27" y="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</p:grpSp>
      <p:cxnSp>
        <p:nvCxnSpPr>
          <p:cNvPr id="23" name="Ravni poveznik 22"/>
          <p:cNvCxnSpPr/>
          <p:nvPr/>
        </p:nvCxnSpPr>
        <p:spPr>
          <a:xfrm>
            <a:off x="0" y="673870"/>
            <a:ext cx="9144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65" y="2780928"/>
            <a:ext cx="3600000" cy="24012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766" y="2780928"/>
            <a:ext cx="3600000" cy="24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0" y="132307"/>
            <a:ext cx="914400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hr-HR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Sadržaj upitnika – četiri grupe pitanja</a:t>
            </a:r>
            <a:endParaRPr lang="hr-HR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Ravni poveznik 10"/>
          <p:cNvCxnSpPr/>
          <p:nvPr/>
        </p:nvCxnSpPr>
        <p:spPr>
          <a:xfrm>
            <a:off x="0" y="714904"/>
            <a:ext cx="9144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73729"/>
              </p:ext>
            </p:extLst>
          </p:nvPr>
        </p:nvGraphicFramePr>
        <p:xfrm>
          <a:off x="508000" y="1224733"/>
          <a:ext cx="8128000" cy="4995291"/>
        </p:xfrm>
        <a:graphic>
          <a:graphicData uri="http://schemas.openxmlformats.org/drawingml/2006/table">
            <a:tbl>
              <a:tblPr firstRow="1" firstCol="1" bandRow="1"/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r-H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Ispitivanje iskustava s online nastavom</a:t>
                      </a:r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izvršeno je pomoću 12 opisa mogućih poteškoća/problema.</a:t>
                      </a:r>
                      <a:r>
                        <a:rPr lang="hr-HR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Učenici su trebali procijeniti koliko je sve navedeno za njih osobno bili problematično. Svoje su procjene davali na ljestvici od četiri stupnja u rasponu od 'uopće nisam imao problema' do 'imao sam izrazitih problema'. </a:t>
                      </a:r>
                      <a:endParaRPr lang="hr-H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37160" marB="13716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hr-H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Ispitivanje poteškoća s okolnostima života u socijalnoj izolaciji</a:t>
                      </a:r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izvršeno je s pet tvrdnji koje opisuju zapreke i brige s kojima se učenici suočavaju u posljednja dva tjedna. </a:t>
                      </a:r>
                    </a:p>
                  </a:txBody>
                  <a:tcPr marL="72000" marR="72000" marT="137160" marB="13716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3"/>
                      </a:pPr>
                      <a:r>
                        <a:rPr lang="hr-H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Ispitivanje emocionalnih poteškoća</a:t>
                      </a:r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učenika provedeno je s devet opisa simptoma uznemirenosti, tjeskobe, depresivnosti, usamljenosti, straha i psihosomatike. Učenici su procjenjivali koliko često su se u posljednja dva tjedna osjećali na taj način.</a:t>
                      </a:r>
                      <a:endParaRPr lang="hr-H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37160" marB="13716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4"/>
                      </a:pPr>
                      <a:r>
                        <a:rPr lang="hr-H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Ispitivanje uspješnosti prilagodbe novim životnim okolnostima</a:t>
                      </a:r>
                      <a:r>
                        <a:rPr lang="hr-H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provedeno je s četiri tvrdnje koje opisuju sposobnost adaptivnog ponašanja u kriznoj situaciji, optimizam i općeniti osjećaj zadovoljstva u posljednja dva tjedna. </a:t>
                      </a:r>
                      <a:endParaRPr lang="hr-H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37160" marB="13716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49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31058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4738" fontAlgn="ctr"/>
            <a:r>
              <a:rPr lang="hr-HR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Rezultati</a:t>
            </a:r>
            <a:endParaRPr lang="hr-H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>
          <a:xfrm>
            <a:off x="864000" y="3727400"/>
            <a:ext cx="82800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0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0" y="0"/>
            <a:ext cx="9144000" cy="7509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2400" b="1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Što ti je </a:t>
            </a:r>
            <a:r>
              <a:rPr lang="hr-HR" sz="2400" b="1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predstavljalo </a:t>
            </a:r>
            <a:r>
              <a:rPr lang="hr-HR" sz="2400" b="1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poteškoće </a:t>
            </a:r>
            <a:r>
              <a:rPr lang="hr-HR" sz="2400" b="1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</a:t>
            </a:r>
            <a:r>
              <a:rPr lang="hr-HR" sz="2400" b="1" i="1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online</a:t>
            </a:r>
            <a:r>
              <a:rPr lang="hr-HR" sz="2400" b="1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nastavi?</a:t>
            </a:r>
          </a:p>
          <a:p>
            <a:pPr algn="ctr">
              <a:lnSpc>
                <a:spcPct val="107000"/>
              </a:lnSpc>
            </a:pPr>
            <a:r>
              <a:rPr lang="hr-H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(prikazan je % odgovora </a:t>
            </a:r>
            <a:r>
              <a:rPr lang="hr-HR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kategorijama: </a:t>
            </a:r>
            <a:r>
              <a:rPr lang="hr-HR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imao </a:t>
            </a:r>
            <a:r>
              <a:rPr lang="hr-HR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 </a:t>
            </a:r>
            <a:r>
              <a:rPr lang="hr-HR" sz="1600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dosta</a:t>
            </a:r>
            <a:r>
              <a:rPr lang="hr-HR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problema i imao sam </a:t>
            </a:r>
            <a:r>
              <a:rPr lang="hr-HR" sz="1600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izrazitih</a:t>
            </a:r>
            <a:r>
              <a:rPr lang="hr-HR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hr-HR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hr-HR" sz="2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" name="Ravni poveznik 28"/>
          <p:cNvCxnSpPr/>
          <p:nvPr/>
        </p:nvCxnSpPr>
        <p:spPr>
          <a:xfrm>
            <a:off x="0" y="799572"/>
            <a:ext cx="91440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niOkvir 29"/>
          <p:cNvSpPr txBox="1"/>
          <p:nvPr/>
        </p:nvSpPr>
        <p:spPr>
          <a:xfrm>
            <a:off x="316652" y="6422236"/>
            <a:ext cx="8510695" cy="313932"/>
          </a:xfrm>
          <a:prstGeom prst="rect">
            <a:avLst/>
          </a:prstGeom>
          <a:solidFill>
            <a:schemeClr val="bg2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93663" indent="-93663">
              <a:lnSpc>
                <a:spcPct val="90000"/>
              </a:lnSpc>
            </a:pPr>
            <a:r>
              <a:rPr lang="hr-HR" sz="1600" b="1" dirty="0" smtClean="0">
                <a:solidFill>
                  <a:srgbClr val="C00000"/>
                </a:solidFill>
              </a:rPr>
              <a:t>*</a:t>
            </a:r>
            <a:r>
              <a:rPr lang="hr-HR" sz="1400" i="1" dirty="0" smtClean="0"/>
              <a:t>Nema statistički značajnih razlika između djevojaka i mladića u iskustvima s online nastavom!</a:t>
            </a:r>
            <a:endParaRPr lang="hr-HR" sz="1400" i="1" dirty="0"/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51729"/>
              </p:ext>
            </p:extLst>
          </p:nvPr>
        </p:nvGraphicFramePr>
        <p:xfrm>
          <a:off x="316652" y="1017549"/>
          <a:ext cx="8510695" cy="5254444"/>
        </p:xfrm>
        <a:graphic>
          <a:graphicData uri="http://schemas.openxmlformats.org/drawingml/2006/table">
            <a:tbl>
              <a:tblPr firstRow="1" firstCol="1" bandRow="1"/>
              <a:tblGrid>
                <a:gridCol w="6592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Uzrok problema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ženski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muški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Opterećenost zahtjevima različitih predmeta/učitelja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33,24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31,27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Nedostatak slušanja predavanja učitelja uživo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25,65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25,60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Svladavanja sadržaja koje ne razumijem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23,17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20,30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Snalaženje u velikom broju „postova“ u  virtualnoj učionici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20,44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18,07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Učenje sadržaja koji me ne zanimaju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17,74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19,08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Rješavanje svih zadataka u zadanim rokovima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15,77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18,88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Održavanje pažnje tijekom učenja u virtualnoj učionici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10,59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11,27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0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Samostalno učenje iz više različitih izvora (udžbenik, video lekcije, TV programi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hr-H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Youtube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kanali i sl.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9,24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10,76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Osiguravanje uvjeta za učenje (npr. tihi prostor, slobodno računalo, pristup internetu…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7,80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7,66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0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Poteškoće s opremom (računalo, internet i drugo...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7,60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8,10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Komunikacija na daljinu s učiteljima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5,10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4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Dobivanje povratnih informacija od strane učitelja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5,54</a:t>
                      </a: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50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11517</TotalTime>
  <Words>1100</Words>
  <Application>Microsoft Office PowerPoint</Application>
  <PresentationFormat>Prikaz na zaslonu (4:3)</PresentationFormat>
  <Paragraphs>157</Paragraphs>
  <Slides>13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Dobra škola</dc:title>
  <dc:creator>Petar Bezinovic</dc:creator>
  <cp:lastModifiedBy>Korisnik</cp:lastModifiedBy>
  <cp:revision>307</cp:revision>
  <dcterms:created xsi:type="dcterms:W3CDTF">2019-08-14T09:32:56Z</dcterms:created>
  <dcterms:modified xsi:type="dcterms:W3CDTF">2020-04-23T09:55:40Z</dcterms:modified>
</cp:coreProperties>
</file>